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31" r:id="rId3"/>
    <p:sldId id="432" r:id="rId4"/>
    <p:sldId id="310" r:id="rId5"/>
    <p:sldId id="433" r:id="rId6"/>
    <p:sldId id="370" r:id="rId7"/>
    <p:sldId id="378" r:id="rId8"/>
    <p:sldId id="359" r:id="rId9"/>
    <p:sldId id="405" r:id="rId10"/>
    <p:sldId id="410" r:id="rId11"/>
    <p:sldId id="392" r:id="rId12"/>
    <p:sldId id="394" r:id="rId13"/>
    <p:sldId id="418" r:id="rId14"/>
    <p:sldId id="414" r:id="rId15"/>
    <p:sldId id="428" r:id="rId16"/>
    <p:sldId id="427" r:id="rId17"/>
    <p:sldId id="42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C0C6"/>
    <a:srgbClr val="FFFF99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7975" autoAdjust="0"/>
  </p:normalViewPr>
  <p:slideViewPr>
    <p:cSldViewPr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8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9161A2-7980-482F-A47B-1D896CF298CB}" type="doc">
      <dgm:prSet loTypeId="urn:microsoft.com/office/officeart/2005/8/layout/target3" loCatId="relationship" qsTypeId="urn:microsoft.com/office/officeart/2005/8/quickstyle/simple1" qsCatId="simple" csTypeId="urn:microsoft.com/office/officeart/2005/8/colors/accent5_5" csCatId="accent5"/>
      <dgm:spPr/>
      <dgm:t>
        <a:bodyPr/>
        <a:lstStyle/>
        <a:p>
          <a:endParaRPr lang="en-US"/>
        </a:p>
      </dgm:t>
    </dgm:pt>
    <dgm:pt modelId="{20A35229-5509-426B-B2C2-6CC7D1F711CE}">
      <dgm:prSet/>
      <dgm:spPr/>
      <dgm:t>
        <a:bodyPr/>
        <a:lstStyle/>
        <a:p>
          <a:pPr rtl="0"/>
          <a:r>
            <a:rPr lang="en-US" i="1" smtClean="0"/>
            <a:t>Hypothesis-free discovery </a:t>
          </a:r>
          <a:br>
            <a:rPr lang="en-US" i="1" smtClean="0"/>
          </a:br>
          <a:r>
            <a:rPr lang="en-US" i="1" smtClean="0"/>
            <a:t>of cause-and-effect relationships directly and at scale </a:t>
          </a:r>
          <a:br>
            <a:rPr lang="en-US" i="1" smtClean="0"/>
          </a:br>
          <a:r>
            <a:rPr lang="en-US" i="1" smtClean="0"/>
            <a:t>from observational data</a:t>
          </a:r>
          <a:endParaRPr lang="en-US"/>
        </a:p>
      </dgm:t>
    </dgm:pt>
    <dgm:pt modelId="{309874C8-D725-4C50-9B5A-74A895F2E674}" type="parTrans" cxnId="{8655CF0F-12E7-44D0-87E5-E02A327E5974}">
      <dgm:prSet/>
      <dgm:spPr/>
      <dgm:t>
        <a:bodyPr/>
        <a:lstStyle/>
        <a:p>
          <a:endParaRPr lang="en-US"/>
        </a:p>
      </dgm:t>
    </dgm:pt>
    <dgm:pt modelId="{BADD5637-EE6C-4D1B-9B8E-AF46815551EC}" type="sibTrans" cxnId="{8655CF0F-12E7-44D0-87E5-E02A327E5974}">
      <dgm:prSet/>
      <dgm:spPr/>
      <dgm:t>
        <a:bodyPr/>
        <a:lstStyle/>
        <a:p>
          <a:endParaRPr lang="en-US"/>
        </a:p>
      </dgm:t>
    </dgm:pt>
    <dgm:pt modelId="{4C95ACF4-AA29-4889-813D-35A0669A65C6}" type="pres">
      <dgm:prSet presAssocID="{3E9161A2-7980-482F-A47B-1D896CF298CB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6D4A60-1D16-448E-91EB-5C90B6177479}" type="pres">
      <dgm:prSet presAssocID="{20A35229-5509-426B-B2C2-6CC7D1F711CE}" presName="circle1" presStyleLbl="node1" presStyleIdx="0" presStyleCnt="1"/>
      <dgm:spPr/>
    </dgm:pt>
    <dgm:pt modelId="{E48BD8BC-374C-4A69-8AFF-03EFC049DB78}" type="pres">
      <dgm:prSet presAssocID="{20A35229-5509-426B-B2C2-6CC7D1F711CE}" presName="space" presStyleCnt="0"/>
      <dgm:spPr/>
    </dgm:pt>
    <dgm:pt modelId="{0D7A770E-6283-4A57-B42D-C743AF1A0DA1}" type="pres">
      <dgm:prSet presAssocID="{20A35229-5509-426B-B2C2-6CC7D1F711CE}" presName="rect1" presStyleLbl="alignAcc1" presStyleIdx="0" presStyleCnt="1"/>
      <dgm:spPr/>
      <dgm:t>
        <a:bodyPr/>
        <a:lstStyle/>
        <a:p>
          <a:endParaRPr lang="en-US"/>
        </a:p>
      </dgm:t>
    </dgm:pt>
    <dgm:pt modelId="{97CBB5CA-B5DC-4416-9AF2-59517995A5D1}" type="pres">
      <dgm:prSet presAssocID="{20A35229-5509-426B-B2C2-6CC7D1F711CE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53E25C-5610-4B07-BB9B-B72C9FDBEDBA}" type="presOf" srcId="{20A35229-5509-426B-B2C2-6CC7D1F711CE}" destId="{0D7A770E-6283-4A57-B42D-C743AF1A0DA1}" srcOrd="0" destOrd="0" presId="urn:microsoft.com/office/officeart/2005/8/layout/target3"/>
    <dgm:cxn modelId="{F1BE0D48-E262-4910-AA8D-83C09ADCFD74}" type="presOf" srcId="{3E9161A2-7980-482F-A47B-1D896CF298CB}" destId="{4C95ACF4-AA29-4889-813D-35A0669A65C6}" srcOrd="0" destOrd="0" presId="urn:microsoft.com/office/officeart/2005/8/layout/target3"/>
    <dgm:cxn modelId="{2D5F62F6-F235-4F84-A9D1-57BFC0B10812}" type="presOf" srcId="{20A35229-5509-426B-B2C2-6CC7D1F711CE}" destId="{97CBB5CA-B5DC-4416-9AF2-59517995A5D1}" srcOrd="1" destOrd="0" presId="urn:microsoft.com/office/officeart/2005/8/layout/target3"/>
    <dgm:cxn modelId="{8655CF0F-12E7-44D0-87E5-E02A327E5974}" srcId="{3E9161A2-7980-482F-A47B-1D896CF298CB}" destId="{20A35229-5509-426B-B2C2-6CC7D1F711CE}" srcOrd="0" destOrd="0" parTransId="{309874C8-D725-4C50-9B5A-74A895F2E674}" sibTransId="{BADD5637-EE6C-4D1B-9B8E-AF46815551EC}"/>
    <dgm:cxn modelId="{95AD6713-8413-4766-A7B2-12808486AF0D}" type="presParOf" srcId="{4C95ACF4-AA29-4889-813D-35A0669A65C6}" destId="{7D6D4A60-1D16-448E-91EB-5C90B6177479}" srcOrd="0" destOrd="0" presId="urn:microsoft.com/office/officeart/2005/8/layout/target3"/>
    <dgm:cxn modelId="{710FD43A-E61A-4813-BF5E-1E4DA00DB818}" type="presParOf" srcId="{4C95ACF4-AA29-4889-813D-35A0669A65C6}" destId="{E48BD8BC-374C-4A69-8AFF-03EFC049DB78}" srcOrd="1" destOrd="0" presId="urn:microsoft.com/office/officeart/2005/8/layout/target3"/>
    <dgm:cxn modelId="{62DAA378-2EBB-4832-9945-B88121DD9FBF}" type="presParOf" srcId="{4C95ACF4-AA29-4889-813D-35A0669A65C6}" destId="{0D7A770E-6283-4A57-B42D-C743AF1A0DA1}" srcOrd="2" destOrd="0" presId="urn:microsoft.com/office/officeart/2005/8/layout/target3"/>
    <dgm:cxn modelId="{8E9A909C-B80E-4A0E-9A6F-8743893EE578}" type="presParOf" srcId="{4C95ACF4-AA29-4889-813D-35A0669A65C6}" destId="{97CBB5CA-B5DC-4416-9AF2-59517995A5D1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679C52-7FA2-4BCA-9CD8-4B0E60CB945E}" type="doc">
      <dgm:prSet loTypeId="urn:microsoft.com/office/officeart/2005/8/layout/hList6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B6378DBF-BDA5-4270-84E3-4526F41CA564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2400" b="0" dirty="0" smtClean="0"/>
            <a:t>Exhaustive search of hypotheses</a:t>
          </a:r>
          <a:endParaRPr lang="en-US" sz="2400" b="0" dirty="0"/>
        </a:p>
      </dgm:t>
    </dgm:pt>
    <dgm:pt modelId="{6679B2EB-25F1-4671-AFD2-C1877CC7CA1C}" type="parTrans" cxnId="{3C1E26DC-074A-4669-AFD2-5657115F2E14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484BF592-9D52-48D7-B3DA-A19A3139D700}" type="sibTrans" cxnId="{3C1E26DC-074A-4669-AFD2-5657115F2E14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40E72E53-645A-411C-A912-B94E127A4BD8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2400" b="0" dirty="0" smtClean="0"/>
            <a:t>Preserved uncertainty (probabilistic causality)</a:t>
          </a:r>
          <a:endParaRPr lang="en-US" sz="2400" b="0" dirty="0"/>
        </a:p>
      </dgm:t>
    </dgm:pt>
    <dgm:pt modelId="{32CC1534-7EA9-4D53-9969-546AC153DD50}" type="parTrans" cxnId="{B8DF580E-0FF4-4D86-ACBB-5D9133432ECF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76C578A2-EDD1-4B88-AAC5-5EC6862DEBBC}" type="sibTrans" cxnId="{B8DF580E-0FF4-4D86-ACBB-5D9133432ECF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AEDD0983-EAE2-41D3-B9C2-090A7FC63B51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2400" b="0" dirty="0" smtClean="0"/>
            <a:t>Distributed computational load for fast results (in hours)</a:t>
          </a:r>
          <a:endParaRPr lang="en-US" sz="2400" b="0" dirty="0"/>
        </a:p>
      </dgm:t>
    </dgm:pt>
    <dgm:pt modelId="{FE22D009-B9A5-4067-9C39-033E2D2DA678}" type="parTrans" cxnId="{043DA500-4F88-41CF-B415-5B8EA7E54B79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7ED6B4EA-106C-4347-A75C-DF0730947AB0}" type="sibTrans" cxnId="{043DA500-4F88-41CF-B415-5B8EA7E54B79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58618297-85A1-49FD-B9ED-36A10C273FAE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2400" b="0" dirty="0" smtClean="0"/>
            <a:t>Modeled time-ordering &amp; interplay of events and exposures</a:t>
          </a:r>
          <a:endParaRPr lang="en-US" sz="2400" b="0" dirty="0"/>
        </a:p>
      </dgm:t>
    </dgm:pt>
    <dgm:pt modelId="{41E84AA6-BD18-4C5B-ADE4-21A2D3A60A39}" type="parTrans" cxnId="{200F1C9D-0D9E-40E3-90CD-232896ABECE1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03D87289-5CDA-4D29-AD2C-19299D474141}" type="sibTrans" cxnId="{200F1C9D-0D9E-40E3-90CD-232896ABECE1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5DF697F7-3934-49ED-8B21-DB85AC98018E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2400" b="0" dirty="0" smtClean="0"/>
            <a:t>Automatically identified causal drivers and adjusted for bias</a:t>
          </a:r>
          <a:endParaRPr lang="en-US" sz="2400" b="0" dirty="0"/>
        </a:p>
      </dgm:t>
    </dgm:pt>
    <dgm:pt modelId="{622F2289-3C35-4C55-9CD7-B2FDAE6C7C3E}" type="parTrans" cxnId="{36B573F2-C58E-45AC-96FC-F7B1EB8D97FF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272FACA3-0B95-4CD2-A057-947D53A21DAD}" type="sibTrans" cxnId="{36B573F2-C58E-45AC-96FC-F7B1EB8D97FF}">
      <dgm:prSet/>
      <dgm:spPr/>
      <dgm:t>
        <a:bodyPr/>
        <a:lstStyle/>
        <a:p>
          <a:endParaRPr lang="en-US" sz="4000" b="0">
            <a:solidFill>
              <a:schemeClr val="bg1"/>
            </a:solidFill>
          </a:endParaRPr>
        </a:p>
      </dgm:t>
    </dgm:pt>
    <dgm:pt modelId="{5F1B3905-3E54-43CE-9D8D-5EFF3B981AE2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rtl="0"/>
          <a:r>
            <a:rPr lang="en-US" sz="3600" b="1" dirty="0" smtClean="0"/>
            <a:t>The Approach</a:t>
          </a:r>
          <a:endParaRPr lang="en-US" sz="1400" b="1" dirty="0"/>
        </a:p>
      </dgm:t>
    </dgm:pt>
    <dgm:pt modelId="{B12DCBFF-BA4E-48DF-8EF5-ADA3B261E3E7}" type="parTrans" cxnId="{4750AD7E-6EA7-43FA-BE21-16EF9D1F41E2}">
      <dgm:prSet/>
      <dgm:spPr/>
      <dgm:t>
        <a:bodyPr/>
        <a:lstStyle/>
        <a:p>
          <a:endParaRPr lang="en-US" sz="2400" b="0">
            <a:solidFill>
              <a:schemeClr val="bg1"/>
            </a:solidFill>
          </a:endParaRPr>
        </a:p>
      </dgm:t>
    </dgm:pt>
    <dgm:pt modelId="{AEB049AA-AA94-454E-979D-5DEEA063E229}" type="sibTrans" cxnId="{4750AD7E-6EA7-43FA-BE21-16EF9D1F41E2}">
      <dgm:prSet/>
      <dgm:spPr/>
      <dgm:t>
        <a:bodyPr/>
        <a:lstStyle/>
        <a:p>
          <a:endParaRPr lang="en-US" sz="2400" b="0">
            <a:solidFill>
              <a:schemeClr val="bg1"/>
            </a:solidFill>
          </a:endParaRPr>
        </a:p>
      </dgm:t>
    </dgm:pt>
    <dgm:pt modelId="{3C800954-FF79-4C9A-A5BB-BE0E3EAD9C66}" type="pres">
      <dgm:prSet presAssocID="{A6679C52-7FA2-4BCA-9CD8-4B0E60CB945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82FFBB-AF7A-4452-985F-6B1590590C00}" type="pres">
      <dgm:prSet presAssocID="{5F1B3905-3E54-43CE-9D8D-5EFF3B981AE2}" presName="node" presStyleLbl="node1" presStyleIdx="0" presStyleCnt="1" custScaleX="100098" custLinFactNeighborX="-99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C7145A-73FB-46AE-922C-01ADA5BE3140}" type="presOf" srcId="{5F1B3905-3E54-43CE-9D8D-5EFF3B981AE2}" destId="{0982FFBB-AF7A-4452-985F-6B1590590C00}" srcOrd="0" destOrd="0" presId="urn:microsoft.com/office/officeart/2005/8/layout/hList6"/>
    <dgm:cxn modelId="{74BFD0F0-9E66-4C3E-88D9-0B76D3CB0CC2}" type="presOf" srcId="{58618297-85A1-49FD-B9ED-36A10C273FAE}" destId="{0982FFBB-AF7A-4452-985F-6B1590590C00}" srcOrd="0" destOrd="2" presId="urn:microsoft.com/office/officeart/2005/8/layout/hList6"/>
    <dgm:cxn modelId="{3E0A3535-2E13-4C12-A7B8-E1F55041D62D}" type="presOf" srcId="{40E72E53-645A-411C-A912-B94E127A4BD8}" destId="{0982FFBB-AF7A-4452-985F-6B1590590C00}" srcOrd="0" destOrd="4" presId="urn:microsoft.com/office/officeart/2005/8/layout/hList6"/>
    <dgm:cxn modelId="{FBAB0E3B-82AE-4A5D-BDE7-7AEAF334D3B4}" type="presOf" srcId="{AEDD0983-EAE2-41D3-B9C2-090A7FC63B51}" destId="{0982FFBB-AF7A-4452-985F-6B1590590C00}" srcOrd="0" destOrd="5" presId="urn:microsoft.com/office/officeart/2005/8/layout/hList6"/>
    <dgm:cxn modelId="{3C1E26DC-074A-4669-AFD2-5657115F2E14}" srcId="{5F1B3905-3E54-43CE-9D8D-5EFF3B981AE2}" destId="{B6378DBF-BDA5-4270-84E3-4526F41CA564}" srcOrd="0" destOrd="0" parTransId="{6679B2EB-25F1-4671-AFD2-C1877CC7CA1C}" sibTransId="{484BF592-9D52-48D7-B3DA-A19A3139D700}"/>
    <dgm:cxn modelId="{CE99941B-01C3-4C17-9326-832748B9692A}" type="presOf" srcId="{A6679C52-7FA2-4BCA-9CD8-4B0E60CB945E}" destId="{3C800954-FF79-4C9A-A5BB-BE0E3EAD9C66}" srcOrd="0" destOrd="0" presId="urn:microsoft.com/office/officeart/2005/8/layout/hList6"/>
    <dgm:cxn modelId="{B8DF580E-0FF4-4D86-ACBB-5D9133432ECF}" srcId="{5F1B3905-3E54-43CE-9D8D-5EFF3B981AE2}" destId="{40E72E53-645A-411C-A912-B94E127A4BD8}" srcOrd="3" destOrd="0" parTransId="{32CC1534-7EA9-4D53-9969-546AC153DD50}" sibTransId="{76C578A2-EDD1-4B88-AAC5-5EC6862DEBBC}"/>
    <dgm:cxn modelId="{4750AD7E-6EA7-43FA-BE21-16EF9D1F41E2}" srcId="{A6679C52-7FA2-4BCA-9CD8-4B0E60CB945E}" destId="{5F1B3905-3E54-43CE-9D8D-5EFF3B981AE2}" srcOrd="0" destOrd="0" parTransId="{B12DCBFF-BA4E-48DF-8EF5-ADA3B261E3E7}" sibTransId="{AEB049AA-AA94-454E-979D-5DEEA063E229}"/>
    <dgm:cxn modelId="{200F1C9D-0D9E-40E3-90CD-232896ABECE1}" srcId="{5F1B3905-3E54-43CE-9D8D-5EFF3B981AE2}" destId="{58618297-85A1-49FD-B9ED-36A10C273FAE}" srcOrd="1" destOrd="0" parTransId="{41E84AA6-BD18-4C5B-ADE4-21A2D3A60A39}" sibTransId="{03D87289-5CDA-4D29-AD2C-19299D474141}"/>
    <dgm:cxn modelId="{63AD34ED-B20B-492B-80EC-755A72D70E1B}" type="presOf" srcId="{5DF697F7-3934-49ED-8B21-DB85AC98018E}" destId="{0982FFBB-AF7A-4452-985F-6B1590590C00}" srcOrd="0" destOrd="3" presId="urn:microsoft.com/office/officeart/2005/8/layout/hList6"/>
    <dgm:cxn modelId="{D1CAF638-923F-4D5A-B046-825B1B9B4E26}" type="presOf" srcId="{B6378DBF-BDA5-4270-84E3-4526F41CA564}" destId="{0982FFBB-AF7A-4452-985F-6B1590590C00}" srcOrd="0" destOrd="1" presId="urn:microsoft.com/office/officeart/2005/8/layout/hList6"/>
    <dgm:cxn modelId="{36B573F2-C58E-45AC-96FC-F7B1EB8D97FF}" srcId="{5F1B3905-3E54-43CE-9D8D-5EFF3B981AE2}" destId="{5DF697F7-3934-49ED-8B21-DB85AC98018E}" srcOrd="2" destOrd="0" parTransId="{622F2289-3C35-4C55-9CD7-B2FDAE6C7C3E}" sibTransId="{272FACA3-0B95-4CD2-A057-947D53A21DAD}"/>
    <dgm:cxn modelId="{043DA500-4F88-41CF-B415-5B8EA7E54B79}" srcId="{5F1B3905-3E54-43CE-9D8D-5EFF3B981AE2}" destId="{AEDD0983-EAE2-41D3-B9C2-090A7FC63B51}" srcOrd="4" destOrd="0" parTransId="{FE22D009-B9A5-4067-9C39-033E2D2DA678}" sibTransId="{7ED6B4EA-106C-4347-A75C-DF0730947AB0}"/>
    <dgm:cxn modelId="{95C91F22-AE1C-407D-8639-4EF26FF43816}" type="presParOf" srcId="{3C800954-FF79-4C9A-A5BB-BE0E3EAD9C66}" destId="{0982FFBB-AF7A-4452-985F-6B1590590C00}" srcOrd="0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D4A60-1D16-448E-91EB-5C90B6177479}">
      <dsp:nvSpPr>
        <dsp:cNvPr id="0" name=""/>
        <dsp:cNvSpPr/>
      </dsp:nvSpPr>
      <dsp:spPr>
        <a:xfrm>
          <a:off x="0" y="0"/>
          <a:ext cx="2800767" cy="280076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A770E-6283-4A57-B42D-C743AF1A0DA1}">
      <dsp:nvSpPr>
        <dsp:cNvPr id="0" name=""/>
        <dsp:cNvSpPr/>
      </dsp:nvSpPr>
      <dsp:spPr>
        <a:xfrm>
          <a:off x="1400383" y="0"/>
          <a:ext cx="6524416" cy="28007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i="1" kern="1200" smtClean="0"/>
            <a:t>Hypothesis-free discovery </a:t>
          </a:r>
          <a:br>
            <a:rPr lang="en-US" sz="3700" i="1" kern="1200" smtClean="0"/>
          </a:br>
          <a:r>
            <a:rPr lang="en-US" sz="3700" i="1" kern="1200" smtClean="0"/>
            <a:t>of cause-and-effect relationships directly and at scale </a:t>
          </a:r>
          <a:br>
            <a:rPr lang="en-US" sz="3700" i="1" kern="1200" smtClean="0"/>
          </a:br>
          <a:r>
            <a:rPr lang="en-US" sz="3700" i="1" kern="1200" smtClean="0"/>
            <a:t>from observational data</a:t>
          </a:r>
          <a:endParaRPr lang="en-US" sz="3700" kern="1200"/>
        </a:p>
      </dsp:txBody>
      <dsp:txXfrm>
        <a:off x="1400383" y="0"/>
        <a:ext cx="6524416" cy="28007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82FFBB-AF7A-4452-985F-6B1590590C00}">
      <dsp:nvSpPr>
        <dsp:cNvPr id="0" name=""/>
        <dsp:cNvSpPr/>
      </dsp:nvSpPr>
      <dsp:spPr>
        <a:xfrm rot="16200000">
          <a:off x="1874609" y="-1874609"/>
          <a:ext cx="4472356" cy="8221575"/>
        </a:xfrm>
        <a:prstGeom prst="flowChartManualOperation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t" anchorCtr="0">
          <a:noAutofit/>
        </a:bodyPr>
        <a:lstStyle/>
        <a:p>
          <a:pPr lvl="0" algn="l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b="1" kern="1200" dirty="0" smtClean="0"/>
            <a:t>The Approach</a:t>
          </a:r>
          <a:endParaRPr lang="en-US" sz="1400" b="1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smtClean="0"/>
            <a:t>Exhaustive search of hypotheses</a:t>
          </a:r>
          <a:endParaRPr lang="en-US" sz="2400" b="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smtClean="0"/>
            <a:t>Modeled time-ordering &amp; interplay of events and exposures</a:t>
          </a:r>
          <a:endParaRPr lang="en-US" sz="2400" b="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smtClean="0"/>
            <a:t>Automatically identified causal drivers and adjusted for bias</a:t>
          </a:r>
          <a:endParaRPr lang="en-US" sz="2400" b="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smtClean="0"/>
            <a:t>Preserved uncertainty (probabilistic causality)</a:t>
          </a:r>
          <a:endParaRPr lang="en-US" sz="2400" b="0" kern="1200" dirty="0"/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b="0" kern="1200" dirty="0" smtClean="0"/>
            <a:t>Distributed computational load for fast results (in hours)</a:t>
          </a:r>
          <a:endParaRPr lang="en-US" sz="2400" b="0" kern="1200" dirty="0"/>
        </a:p>
      </dsp:txBody>
      <dsp:txXfrm rot="5400000">
        <a:off x="0" y="894471"/>
        <a:ext cx="8221575" cy="2683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6561E9-3717-47F7-A517-68ED5D3BD06F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AF7A1-4379-40EE-83D4-640AF857B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4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847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11244-395C-D548-9BFA-3BC772481F2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11244-395C-D548-9BFA-3BC772481F2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847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847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11244-395C-D548-9BFA-3BC772481F2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9B11244-395C-D548-9BFA-3BC772481F2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847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84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14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14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84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84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84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847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847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 smtClean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AF7A1-4379-40EE-83D4-640AF857B46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84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64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94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24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5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172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668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69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856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4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03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2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7F896-39F6-4CA2-BE4F-503D4E4E046A}" type="datetimeFigureOut">
              <a:rPr lang="en-US" smtClean="0"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A98C4-6576-440C-BA35-48930C02AF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082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Planning for Surprise</a:t>
            </a:r>
            <a:br>
              <a:rPr lang="en-US" sz="4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Game-Changers in Big Data Analytics for Healthcare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Carol J. McCall, FSA, MAAA</a:t>
            </a:r>
            <a:br>
              <a:rPr lang="en-US" sz="2000" dirty="0" smtClean="0"/>
            </a:br>
            <a:r>
              <a:rPr lang="en-US" sz="2000" dirty="0" smtClean="0"/>
              <a:t>Chief Strategy Officer, GNS Healthcare</a:t>
            </a:r>
          </a:p>
          <a:p>
            <a:endParaRPr lang="en-US" sz="2000" dirty="0" smtClean="0"/>
          </a:p>
          <a:p>
            <a:r>
              <a:rPr lang="en-US" sz="2000" dirty="0" smtClean="0"/>
              <a:t>@</a:t>
            </a:r>
            <a:r>
              <a:rPr lang="en-US" sz="2000" dirty="0" err="1" smtClean="0"/>
              <a:t>CarolMcCall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5086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0790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Big Data?</a:t>
            </a:r>
            <a:endParaRPr lang="en-US" sz="18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02705"/>
              </p:ext>
            </p:extLst>
          </p:nvPr>
        </p:nvGraphicFramePr>
        <p:xfrm>
          <a:off x="1066800" y="1524000"/>
          <a:ext cx="7315200" cy="1981200"/>
        </p:xfrm>
        <a:graphic>
          <a:graphicData uri="http://schemas.openxmlformats.org/drawingml/2006/table">
            <a:tbl>
              <a:tblPr firstCol="1" bandCol="1">
                <a:tableStyleId>{85BE263C-DBD7-4A20-BB59-AAB30ACAA65A}</a:tableStyleId>
              </a:tblPr>
              <a:tblGrid>
                <a:gridCol w="2971800"/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# Patients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111,641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# Transaction</a:t>
                      </a:r>
                      <a:r>
                        <a:rPr lang="en-US" sz="2000" b="1" baseline="0" dirty="0" smtClean="0"/>
                        <a:t> Records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58,181,059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# Diagnosis Codes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12,241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# Procedure Codes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11,174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# Drug Codes</a:t>
                      </a:r>
                      <a:r>
                        <a:rPr lang="en-US" sz="2000" b="1" baseline="0" dirty="0" smtClean="0"/>
                        <a:t> (NDC level)</a:t>
                      </a:r>
                      <a:endParaRPr lang="en-US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baseline="0" dirty="0" smtClean="0"/>
                        <a:t>24,447</a:t>
                      </a:r>
                      <a:endParaRPr lang="en-US" sz="2000" b="1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22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0790"/>
            <a:ext cx="8229600" cy="715962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Big Data!</a:t>
            </a:r>
            <a:endParaRPr lang="en-US" sz="18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849333"/>
              </p:ext>
            </p:extLst>
          </p:nvPr>
        </p:nvGraphicFramePr>
        <p:xfrm>
          <a:off x="1066800" y="1524000"/>
          <a:ext cx="7315200" cy="2682240"/>
        </p:xfrm>
        <a:graphic>
          <a:graphicData uri="http://schemas.openxmlformats.org/drawingml/2006/table">
            <a:tbl>
              <a:tblPr firstCol="1" bandCol="1">
                <a:tableStyleId>{85BE263C-DBD7-4A20-BB59-AAB30ACAA65A}</a:tableStyleId>
              </a:tblPr>
              <a:tblGrid>
                <a:gridCol w="2971800"/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# Patients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111,641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# Transaction</a:t>
                      </a:r>
                      <a:r>
                        <a:rPr lang="en-US" sz="2000" b="1" baseline="0" dirty="0" smtClean="0"/>
                        <a:t> Records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58,181,059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# Diagnosis Codes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12,241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# Procedure Codes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11,174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# Drug Codes</a:t>
                      </a:r>
                      <a:r>
                        <a:rPr lang="en-US" sz="2000" b="1" baseline="0" dirty="0" smtClean="0"/>
                        <a:t> (NDC level)</a:t>
                      </a:r>
                      <a:endParaRPr lang="en-US" sz="20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baseline="0" dirty="0" smtClean="0"/>
                        <a:t>24,447</a:t>
                      </a:r>
                      <a:endParaRPr lang="en-US" sz="20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# Hypotheses</a:t>
                      </a:r>
                      <a:r>
                        <a:rPr lang="en-US" sz="2000" b="1" baseline="0" dirty="0" smtClean="0"/>
                        <a:t> with Biasing Driver Variables 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44,690,959,998,504,000</a:t>
                      </a:r>
                      <a:endParaRPr lang="en-US" sz="2000" b="1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066800" y="4508718"/>
            <a:ext cx="723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~45 quadrillion hypotheses</a:t>
            </a:r>
          </a:p>
        </p:txBody>
      </p:sp>
    </p:spTree>
    <p:extLst>
      <p:ext uri="{BB962C8B-B14F-4D97-AF65-F5344CB8AC3E}">
        <p14:creationId xmlns:p14="http://schemas.microsoft.com/office/powerpoint/2010/main" val="303770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A Penny for Your Thoughts…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752600"/>
            <a:ext cx="39624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62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320800"/>
            <a:ext cx="5651500" cy="5080000"/>
          </a:xfrm>
          <a:prstGeom prst="rect">
            <a:avLst/>
          </a:prstGeom>
        </p:spPr>
      </p:pic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The Hypothesis Space</a:t>
            </a:r>
            <a:endParaRPr lang="en-US" sz="4000" dirty="0"/>
          </a:p>
        </p:txBody>
      </p:sp>
      <p:sp>
        <p:nvSpPr>
          <p:cNvPr id="7" name="Rectangle 6"/>
          <p:cNvSpPr/>
          <p:nvPr/>
        </p:nvSpPr>
        <p:spPr>
          <a:xfrm>
            <a:off x="2362200" y="2463232"/>
            <a:ext cx="3581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1 quadrillion pennies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70592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533400"/>
            <a:ext cx="8229600" cy="1143000"/>
          </a:xfrm>
        </p:spPr>
        <p:txBody>
          <a:bodyPr/>
          <a:lstStyle/>
          <a:p>
            <a:pPr algn="l"/>
            <a:r>
              <a:rPr lang="en-US" sz="3200" dirty="0" smtClean="0"/>
              <a:t>Challenges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447548"/>
              </p:ext>
            </p:extLst>
          </p:nvPr>
        </p:nvGraphicFramePr>
        <p:xfrm>
          <a:off x="381000" y="1219200"/>
          <a:ext cx="8229600" cy="44723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6"/>
          <p:cNvSpPr txBox="1">
            <a:spLocks noGrp="1" noChangeArrowheads="1"/>
          </p:cNvSpPr>
          <p:nvPr/>
        </p:nvSpPr>
        <p:spPr bwMode="gray">
          <a:xfrm>
            <a:off x="7010400" y="6053506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defTabSz="914400" eaLnBrk="1" hangingPunct="1"/>
            <a:endParaRPr lang="en-US" sz="800" dirty="0">
              <a:latin typeface="Tahoma" pitchFamily="34" charset="0"/>
            </a:endParaRPr>
          </a:p>
          <a:p>
            <a:pPr algn="r" defTabSz="914400" eaLnBrk="1" hangingPunct="1"/>
            <a:endParaRPr lang="en-US" sz="800" dirty="0">
              <a:latin typeface="Tahoma" pitchFamily="34" charset="0"/>
            </a:endParaRPr>
          </a:p>
          <a:p>
            <a:pPr algn="r" defTabSz="914400" eaLnBrk="1" hangingPunct="1"/>
            <a:fld id="{7DB2898B-7120-469D-AB02-5CD7C2ED3279}" type="slidenum">
              <a:rPr lang="en-US" sz="800" smtClean="0">
                <a:latin typeface="Tahoma" pitchFamily="34" charset="0"/>
              </a:rPr>
              <a:pPr algn="r" defTabSz="914400" eaLnBrk="1" hangingPunct="1"/>
              <a:t>14</a:t>
            </a:fld>
            <a:endParaRPr lang="en-US" sz="800" dirty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43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57200" y="3223844"/>
            <a:ext cx="8138160" cy="310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ＭＳ Ｐゴシック" pitchFamily="-123" charset="-128"/>
                <a:cs typeface="ＭＳ Ｐゴシック" pitchFamily="-123" charset="-128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ＭＳ Ｐゴシック" pitchFamily="-123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pitchFamily="-123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ＭＳ Ｐゴシック" pitchFamily="-123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ＭＳ Ｐゴシック" pitchFamily="-123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1775" indent="-231775">
              <a:spcBef>
                <a:spcPts val="300"/>
              </a:spcBef>
            </a:pPr>
            <a:r>
              <a:rPr lang="en-US" sz="2400" dirty="0" smtClean="0">
                <a:solidFill>
                  <a:schemeClr val="bg1"/>
                </a:solidFill>
              </a:rPr>
              <a:t>Clearly showed the power of the approach</a:t>
            </a:r>
          </a:p>
          <a:p>
            <a:pPr marL="631825" lvl="1" indent="-231775">
              <a:spcBef>
                <a:spcPts val="3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Reduced </a:t>
            </a:r>
            <a:r>
              <a:rPr lang="en-US" sz="2000" dirty="0">
                <a:solidFill>
                  <a:schemeClr val="bg1"/>
                </a:solidFill>
              </a:rPr>
              <a:t>the space to the </a:t>
            </a:r>
            <a:r>
              <a:rPr lang="en-US" sz="2000" i="1" dirty="0">
                <a:solidFill>
                  <a:schemeClr val="bg1"/>
                </a:solidFill>
              </a:rPr>
              <a:t>meaningful few</a:t>
            </a:r>
          </a:p>
          <a:p>
            <a:pPr marL="631825" lvl="1" indent="-231775">
              <a:spcBef>
                <a:spcPts val="3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Reproduced the earlier finding!</a:t>
            </a:r>
          </a:p>
          <a:p>
            <a:pPr marL="231775" indent="-231775">
              <a:spcBef>
                <a:spcPts val="300"/>
              </a:spcBef>
            </a:pPr>
            <a:r>
              <a:rPr lang="en-US" sz="2400" dirty="0" smtClean="0">
                <a:solidFill>
                  <a:schemeClr val="bg1"/>
                </a:solidFill>
              </a:rPr>
              <a:t>Found things we weren’t looking for</a:t>
            </a:r>
          </a:p>
          <a:p>
            <a:pPr marL="631825" lvl="1" indent="-231775">
              <a:spcBef>
                <a:spcPts val="3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A notable surprise: A possible adverse effect for a commonly prescribed drug</a:t>
            </a:r>
          </a:p>
          <a:p>
            <a:pPr marL="631825" lvl="1" indent="-231775">
              <a:spcBef>
                <a:spcPts val="3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Initially replicated in (2) out-of-sample datasets</a:t>
            </a:r>
          </a:p>
          <a:p>
            <a:pPr marL="631825" lvl="1" indent="-231775">
              <a:spcBef>
                <a:spcPts val="3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Pursuing additional validation (no blindfolds this time)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3352800"/>
            <a:ext cx="1371600" cy="1128346"/>
          </a:xfrm>
          <a:prstGeom prst="rect">
            <a:avLst/>
          </a:prstGeom>
        </p:spPr>
      </p:pic>
      <p:sp>
        <p:nvSpPr>
          <p:cNvPr id="4" name="Rectangle 6"/>
          <p:cNvSpPr txBox="1">
            <a:spLocks noGrp="1" noChangeArrowheads="1"/>
          </p:cNvSpPr>
          <p:nvPr/>
        </p:nvSpPr>
        <p:spPr bwMode="gray">
          <a:xfrm>
            <a:off x="7010400" y="6053506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defTabSz="914400" eaLnBrk="1" hangingPunct="1"/>
            <a:endParaRPr lang="en-US" sz="800" dirty="0">
              <a:latin typeface="Tahoma" pitchFamily="34" charset="0"/>
            </a:endParaRPr>
          </a:p>
          <a:p>
            <a:pPr algn="r" defTabSz="914400" eaLnBrk="1" hangingPunct="1"/>
            <a:endParaRPr lang="en-US" sz="800" dirty="0">
              <a:latin typeface="Tahoma" pitchFamily="34" charset="0"/>
            </a:endParaRPr>
          </a:p>
          <a:p>
            <a:pPr algn="r" defTabSz="914400" eaLnBrk="1" hangingPunct="1"/>
            <a:fld id="{7DB2898B-7120-469D-AB02-5CD7C2ED3279}" type="slidenum">
              <a:rPr lang="en-US" sz="800" smtClean="0">
                <a:latin typeface="Tahoma" pitchFamily="34" charset="0"/>
              </a:rPr>
              <a:pPr algn="r" defTabSz="914400" eaLnBrk="1" hangingPunct="1"/>
              <a:t>15</a:t>
            </a:fld>
            <a:endParaRPr lang="en-US" sz="800" dirty="0">
              <a:latin typeface="Tahoma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019795"/>
              </p:ext>
            </p:extLst>
          </p:nvPr>
        </p:nvGraphicFramePr>
        <p:xfrm>
          <a:off x="381000" y="1219200"/>
          <a:ext cx="6675121" cy="1532108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925053"/>
                <a:gridCol w="1875034"/>
                <a:gridCol w="1875034"/>
              </a:tblGrid>
              <a:tr h="396240">
                <a:tc>
                  <a:txBody>
                    <a:bodyPr/>
                    <a:lstStyle/>
                    <a:p>
                      <a:pPr algn="ctr"/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Adverse Effects</a:t>
                      </a:r>
                      <a:endParaRPr 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Beneficial</a:t>
                      </a:r>
                      <a:r>
                        <a:rPr lang="en-US" sz="1800" baseline="0" dirty="0" smtClean="0"/>
                        <a:t> Effects</a:t>
                      </a:r>
                      <a:endParaRPr lang="en-US" sz="1800" b="1" dirty="0"/>
                    </a:p>
                  </a:txBody>
                  <a:tcPr anchor="ctr"/>
                </a:tc>
              </a:tr>
              <a:tr h="456982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# Total Hypotheses</a:t>
                      </a:r>
                      <a:endParaRPr lang="en-US" sz="1600" b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44,690,959,998,504,000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94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# Detected </a:t>
                      </a:r>
                      <a:r>
                        <a:rPr lang="en-US" sz="1600" baseline="0" dirty="0" smtClean="0"/>
                        <a:t>Correlations*</a:t>
                      </a:r>
                      <a:endParaRPr lang="en-US" sz="1600" b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none" strike="noStrike" dirty="0" smtClean="0">
                          <a:effectLst/>
                        </a:rPr>
                        <a:t>31,481,043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none" strike="noStrike" dirty="0" smtClean="0">
                          <a:effectLst/>
                        </a:rPr>
                        <a:t>42,471,231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</a:tr>
              <a:tr h="339443"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# Detected Causal Relationships*</a:t>
                      </a:r>
                      <a:endParaRPr lang="en-US" sz="16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</a:rPr>
                        <a:t>248</a:t>
                      </a:r>
                      <a:endParaRPr lang="en-US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u="none" strike="noStrike" dirty="0" smtClean="0">
                          <a:effectLst/>
                        </a:rPr>
                        <a:t>151</a:t>
                      </a:r>
                      <a:endParaRPr lang="en-US" sz="1600" b="1" i="0" u="none" strike="noStrike" dirty="0" smtClean="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itle 2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The Results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2743200"/>
            <a:ext cx="533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* Statistically significant at p=.05</a:t>
            </a:r>
            <a:endParaRPr lang="en-US" sz="1200" b="1" dirty="0">
              <a:solidFill>
                <a:schemeClr val="bg1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0" y="609600"/>
            <a:ext cx="1371600" cy="1232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2057400"/>
            <a:ext cx="1371600" cy="998738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269480" y="3124200"/>
            <a:ext cx="1645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Causal Relationships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91400" y="190500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Correlations</a:t>
            </a:r>
            <a:endParaRPr lang="en-US" sz="1200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239000" y="381000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</a:rPr>
              <a:t>Hypotheses (45x)</a:t>
            </a:r>
            <a:endParaRPr lang="en-US" sz="1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68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Preparing for Surprise </a:t>
            </a:r>
            <a:endParaRPr lang="en-US" sz="3200" dirty="0"/>
          </a:p>
        </p:txBody>
      </p:sp>
      <p:pic>
        <p:nvPicPr>
          <p:cNvPr id="2052" name="Picture 4" descr="http://t3.gstatic.com/images?q=tbn:ANd9GcSUYpFPa5uT1rUx9uoy8FSSzIQsOqgmJZzOvAdbengwKO8YeM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880" y="1611825"/>
            <a:ext cx="2103120" cy="280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1230154"/>
            <a:ext cx="6248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A f</a:t>
            </a:r>
            <a:r>
              <a:rPr lang="en-US" sz="2400" dirty="0" smtClean="0">
                <a:solidFill>
                  <a:schemeClr val="bg1"/>
                </a:solidFill>
              </a:rPr>
              <a:t>ascinating </a:t>
            </a:r>
            <a:r>
              <a:rPr lang="en-US" sz="2400" dirty="0">
                <a:solidFill>
                  <a:schemeClr val="bg1"/>
                </a:solidFill>
              </a:rPr>
              <a:t>tour of human </a:t>
            </a:r>
            <a:r>
              <a:rPr lang="en-US" sz="2400" dirty="0" smtClean="0">
                <a:solidFill>
                  <a:schemeClr val="bg1"/>
                </a:solidFill>
              </a:rPr>
              <a:t>fallibility </a:t>
            </a:r>
            <a:br>
              <a:rPr lang="en-US" sz="2400" dirty="0" smtClean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and a new </a:t>
            </a:r>
            <a:r>
              <a:rPr lang="en-US" sz="2400" dirty="0">
                <a:solidFill>
                  <a:schemeClr val="bg1"/>
                </a:solidFill>
              </a:rPr>
              <a:t>way of looking at </a:t>
            </a:r>
            <a:r>
              <a:rPr lang="en-US" sz="2400" dirty="0" smtClean="0">
                <a:solidFill>
                  <a:schemeClr val="bg1"/>
                </a:solidFill>
              </a:rPr>
              <a:t>wrongness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Schulz sees our capacity to err as inseparable from our imagination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She links error to human creativity, and in particular, to </a:t>
            </a:r>
            <a:r>
              <a:rPr lang="en-US" sz="2400" i="1" dirty="0" smtClean="0">
                <a:solidFill>
                  <a:schemeClr val="bg1"/>
                </a:solidFill>
              </a:rPr>
              <a:t>how we generate and revise </a:t>
            </a:r>
            <a:br>
              <a:rPr lang="en-US" sz="2400" i="1" dirty="0" smtClean="0">
                <a:solidFill>
                  <a:schemeClr val="bg1"/>
                </a:solidFill>
              </a:rPr>
            </a:br>
            <a:r>
              <a:rPr lang="en-US" sz="2400" i="1" dirty="0" smtClean="0">
                <a:solidFill>
                  <a:schemeClr val="bg1"/>
                </a:solidFill>
              </a:rPr>
              <a:t>our beliefs about the world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With new ways to do this, we can get better </a:t>
            </a:r>
            <a:b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at Being Wrong and just perhaps, unleash </a:t>
            </a:r>
            <a:b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our creativity in healthcare</a:t>
            </a:r>
          </a:p>
          <a:p>
            <a:endParaRPr lang="en-US" sz="2400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56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Thank you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Carol J. McCall, FSA, MAAA</a:t>
            </a:r>
            <a:br>
              <a:rPr lang="en-US" sz="2000" dirty="0" smtClean="0"/>
            </a:br>
            <a:r>
              <a:rPr lang="en-US" sz="2000" dirty="0" smtClean="0"/>
              <a:t>Chief Strategy Officer, GNS Healthcare</a:t>
            </a:r>
          </a:p>
          <a:p>
            <a:endParaRPr lang="en-US" sz="2000" dirty="0" smtClean="0"/>
          </a:p>
          <a:p>
            <a:r>
              <a:rPr lang="en-US" sz="2000" dirty="0" smtClean="0"/>
              <a:t>@</a:t>
            </a:r>
            <a:r>
              <a:rPr lang="en-US" sz="2000" dirty="0" err="1" smtClean="0"/>
              <a:t>CarolMcCall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89262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cm-l3.technorati.com/11/06/06/44511/hand-tools.jpg?t=2011060611183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538" y="2556064"/>
            <a:ext cx="3657600" cy="3070861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4" name="TextBox 3"/>
          <p:cNvSpPr txBox="1"/>
          <p:nvPr/>
        </p:nvSpPr>
        <p:spPr>
          <a:xfrm>
            <a:off x="527538" y="16002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</a:rPr>
              <a:t>Restore to a previous status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938" y="2609852"/>
            <a:ext cx="3657600" cy="30289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4794738" y="1600200"/>
            <a:ext cx="39682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</a:rPr>
              <a:t>Change an existing situation </a:t>
            </a:r>
            <a:r>
              <a:rPr lang="en-US" sz="2400" i="1" dirty="0">
                <a:solidFill>
                  <a:schemeClr val="bg1"/>
                </a:solidFill>
              </a:rPr>
              <a:t>into </a:t>
            </a:r>
            <a:r>
              <a:rPr lang="en-US" sz="2400" i="1" dirty="0" smtClean="0">
                <a:solidFill>
                  <a:schemeClr val="bg1"/>
                </a:solidFill>
              </a:rPr>
              <a:t>a preferred one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7538" y="10668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Repair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870938" y="10668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Re-design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ectangle 6"/>
          <p:cNvSpPr txBox="1">
            <a:spLocks noGrp="1" noChangeArrowheads="1"/>
          </p:cNvSpPr>
          <p:nvPr/>
        </p:nvSpPr>
        <p:spPr bwMode="gray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defTabSz="914400" eaLnBrk="1" hangingPunct="1"/>
            <a:endParaRPr lang="en-US" sz="800">
              <a:solidFill>
                <a:schemeClr val="bg1"/>
              </a:solidFill>
              <a:latin typeface="Tahoma" pitchFamily="34" charset="0"/>
            </a:endParaRPr>
          </a:p>
          <a:p>
            <a:pPr algn="r" defTabSz="914400" eaLnBrk="1" hangingPunct="1"/>
            <a:endParaRPr lang="en-US" sz="800">
              <a:solidFill>
                <a:schemeClr val="bg1"/>
              </a:solidFill>
              <a:latin typeface="Tahoma" pitchFamily="34" charset="0"/>
            </a:endParaRPr>
          </a:p>
          <a:p>
            <a:pPr algn="r" defTabSz="914400" eaLnBrk="1" hangingPunct="1"/>
            <a:fld id="{4A1C2DCA-5B49-4C18-97AE-E65FEF1F4341}" type="slidenum">
              <a:rPr lang="en-US" sz="800">
                <a:solidFill>
                  <a:schemeClr val="bg1"/>
                </a:solidFill>
                <a:latin typeface="Tahoma" pitchFamily="34" charset="0"/>
              </a:rPr>
              <a:pPr algn="r" defTabSz="914400" eaLnBrk="1" hangingPunct="1"/>
              <a:t>2</a:t>
            </a:fld>
            <a:endParaRPr lang="en-US" sz="800">
              <a:solidFill>
                <a:schemeClr val="bg1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19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667000" y="11430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Re-Imagine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ectangle 6"/>
          <p:cNvSpPr txBox="1">
            <a:spLocks noGrp="1" noChangeArrowheads="1"/>
          </p:cNvSpPr>
          <p:nvPr/>
        </p:nvSpPr>
        <p:spPr bwMode="gray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defTabSz="914400" eaLnBrk="1" hangingPunct="1"/>
            <a:endParaRPr lang="en-US" sz="800">
              <a:solidFill>
                <a:schemeClr val="bg1"/>
              </a:solidFill>
              <a:latin typeface="Tahoma" pitchFamily="34" charset="0"/>
            </a:endParaRPr>
          </a:p>
          <a:p>
            <a:pPr algn="r" defTabSz="914400" eaLnBrk="1" hangingPunct="1"/>
            <a:endParaRPr lang="en-US" sz="800">
              <a:solidFill>
                <a:schemeClr val="bg1"/>
              </a:solidFill>
              <a:latin typeface="Tahoma" pitchFamily="34" charset="0"/>
            </a:endParaRPr>
          </a:p>
          <a:p>
            <a:pPr algn="r" defTabSz="914400" eaLnBrk="1" hangingPunct="1"/>
            <a:fld id="{4A1C2DCA-5B49-4C18-97AE-E65FEF1F4341}" type="slidenum">
              <a:rPr lang="en-US" sz="800">
                <a:solidFill>
                  <a:schemeClr val="bg1"/>
                </a:solidFill>
                <a:latin typeface="Tahoma" pitchFamily="34" charset="0"/>
              </a:rPr>
              <a:pPr algn="r" defTabSz="914400" eaLnBrk="1" hangingPunct="1"/>
              <a:t>3</a:t>
            </a:fld>
            <a:endParaRPr lang="en-US" sz="800">
              <a:solidFill>
                <a:schemeClr val="bg1"/>
              </a:solidFill>
              <a:latin typeface="Tahoma" pitchFamily="34" charset="0"/>
            </a:endParaRPr>
          </a:p>
        </p:txBody>
      </p:sp>
      <p:pic>
        <p:nvPicPr>
          <p:cNvPr id="11" name="Picture 6" descr="http://www.pcworld.com.vn/files/articles/2011/1228468/facebook-app-ios-iphone-ipa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3193" y="3962400"/>
            <a:ext cx="2787807" cy="2286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images.pcworld.com/opinion/graphics/136242-08_IBM-PC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108" y="3962395"/>
            <a:ext cx="2500311" cy="2286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143000" y="363849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bg2">
                    <a:lumMod val="90000"/>
                  </a:schemeClr>
                </a:solidFill>
              </a:rPr>
              <a:t>Computation</a:t>
            </a:r>
            <a:endParaRPr lang="en-US" sz="2000" i="1" dirty="0">
              <a:solidFill>
                <a:schemeClr val="bg2">
                  <a:lumMod val="90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257800" y="3657600"/>
            <a:ext cx="2743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Communication</a:t>
            </a:r>
            <a:endParaRPr lang="en-US" sz="2000" i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" y="3043535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</a:rPr>
              <a:t>Like when we re-imagined computers….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8320" y="1789093"/>
            <a:ext cx="5212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/>
                </a:solidFill>
              </a:rPr>
              <a:t>Create something brand new that is conceived through a </a:t>
            </a:r>
            <a:r>
              <a:rPr lang="en-US" sz="2400" i="1" dirty="0">
                <a:solidFill>
                  <a:schemeClr val="bg1"/>
                </a:solidFill>
              </a:rPr>
              <a:t>shift in </a:t>
            </a:r>
            <a:r>
              <a:rPr lang="en-US" sz="2400" i="1" dirty="0" smtClean="0">
                <a:solidFill>
                  <a:schemeClr val="bg1"/>
                </a:solidFill>
              </a:rPr>
              <a:t>perspective</a:t>
            </a:r>
            <a:endParaRPr lang="en-US" sz="2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40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HBR’s Getting Control of Big Data</a:t>
            </a:r>
            <a:endParaRPr lang="en-US" sz="2000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3080" y="1688485"/>
            <a:ext cx="3017520" cy="3956646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26720" y="1650861"/>
            <a:ext cx="46634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Less about the scientific and technical challenges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More about its impact on culture and decision-making</a:t>
            </a:r>
          </a:p>
          <a:p>
            <a:endParaRPr lang="en-US" sz="2400" dirty="0" smtClean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The </a:t>
            </a:r>
            <a:r>
              <a:rPr lang="en-US" sz="2400" dirty="0">
                <a:solidFill>
                  <a:schemeClr val="bg1"/>
                </a:solidFill>
              </a:rPr>
              <a:t>lead article said Big Data would be a “A Management Revolution”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dirty="0" smtClean="0">
                <a:solidFill>
                  <a:schemeClr val="bg1"/>
                </a:solidFill>
              </a:rPr>
              <a:t>From: 	What do we think</a:t>
            </a:r>
          </a:p>
          <a:p>
            <a:r>
              <a:rPr lang="en-US" sz="2400" dirty="0" smtClean="0">
                <a:solidFill>
                  <a:schemeClr val="bg1"/>
                </a:solidFill>
              </a:rPr>
              <a:t>To: 	What </a:t>
            </a:r>
            <a:r>
              <a:rPr lang="en-US" sz="2400" dirty="0">
                <a:solidFill>
                  <a:schemeClr val="bg1"/>
                </a:solidFill>
              </a:rPr>
              <a:t>do we </a:t>
            </a:r>
            <a:r>
              <a:rPr lang="en-US" b="1" i="1" dirty="0" smtClean="0">
                <a:solidFill>
                  <a:schemeClr val="bg1"/>
                </a:solidFill>
              </a:rPr>
              <a:t>KNOW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55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533400" y="1524000"/>
            <a:ext cx="8001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Mistakes in Scientific Studies Surge</a:t>
            </a:r>
            <a:b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WSJ August, 2011</a:t>
            </a:r>
            <a:endParaRPr lang="en-US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05200" y="2465725"/>
            <a:ext cx="50292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When a study is retracted, it can be hard to make its effects go away.</a:t>
            </a:r>
          </a:p>
          <a:p>
            <a:endParaRPr lang="en-US" sz="2000" dirty="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In a sign of the times, a blog called "Retraction Watch" has popped up to monitor the flow</a:t>
            </a:r>
          </a:p>
          <a:p>
            <a:endParaRPr lang="en-US" sz="2000" dirty="0" smtClean="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Theories suggested on why the backpedaling?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Journals better at detecting errors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Easier to uncover plagiarism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Competition / temptation for fraud</a:t>
            </a:r>
          </a:p>
          <a:p>
            <a:endParaRPr lang="en-US" sz="2000" dirty="0" smtClean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2" name="Title 2"/>
          <p:cNvSpPr txBox="1">
            <a:spLocks/>
          </p:cNvSpPr>
          <p:nvPr/>
        </p:nvSpPr>
        <p:spPr>
          <a:xfrm>
            <a:off x="76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smtClean="0">
                <a:solidFill>
                  <a:schemeClr val="bg1"/>
                </a:solidFill>
              </a:rPr>
              <a:t>But, </a:t>
            </a:r>
            <a:r>
              <a:rPr lang="en-US" sz="3600" dirty="0" smtClean="0">
                <a:solidFill>
                  <a:schemeClr val="bg1"/>
                </a:solidFill>
              </a:rPr>
              <a:t>Knowing Things is Hard</a:t>
            </a: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Retractions are on the rise</a:t>
            </a:r>
            <a:endParaRPr lang="en-US" sz="1800" dirty="0">
              <a:solidFill>
                <a:schemeClr val="bg1"/>
              </a:solidFill>
            </a:endParaRPr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609600" y="2511113"/>
            <a:ext cx="2560320" cy="3680468"/>
            <a:chOff x="4114800" y="899160"/>
            <a:chExt cx="2926080" cy="4206240"/>
          </a:xfrm>
        </p:grpSpPr>
        <p:sp>
          <p:nvSpPr>
            <p:cNvPr id="8" name="Rectangle 7"/>
            <p:cNvSpPr/>
            <p:nvPr/>
          </p:nvSpPr>
          <p:spPr>
            <a:xfrm>
              <a:off x="4114800" y="899160"/>
              <a:ext cx="2926080" cy="42062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43400" y="1143000"/>
              <a:ext cx="2468880" cy="376367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304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2"/>
          <p:cNvSpPr txBox="1">
            <a:spLocks/>
          </p:cNvSpPr>
          <p:nvPr/>
        </p:nvSpPr>
        <p:spPr>
          <a:xfrm>
            <a:off x="76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But, </a:t>
            </a:r>
            <a:r>
              <a:rPr lang="en-US" sz="3600" dirty="0">
                <a:solidFill>
                  <a:schemeClr val="bg1"/>
                </a:solidFill>
              </a:rPr>
              <a:t>Knowing Things is </a:t>
            </a:r>
            <a:r>
              <a:rPr lang="en-US" sz="3600" dirty="0" smtClean="0">
                <a:solidFill>
                  <a:schemeClr val="bg1"/>
                </a:solidFill>
              </a:rPr>
              <a:t>Hard</a:t>
            </a:r>
          </a:p>
          <a:p>
            <a:pPr algn="l"/>
            <a:r>
              <a:rPr lang="en-US" sz="2400" dirty="0" smtClean="0">
                <a:solidFill>
                  <a:schemeClr val="bg1"/>
                </a:solidFill>
              </a:rPr>
              <a:t>We Often Turn Out to Be Wrong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559546"/>
            <a:ext cx="69342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Two recent studies analyzed landmark </a:t>
            </a:r>
            <a:b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research on clinical effectiveness</a:t>
            </a:r>
          </a:p>
          <a:p>
            <a:endParaRPr lang="en-US" sz="2400" dirty="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Only ~50% have stood the test of time</a:t>
            </a:r>
          </a:p>
          <a:p>
            <a:endParaRPr lang="en-US" sz="2400" dirty="0" smtClean="0">
              <a:solidFill>
                <a:schemeClr val="bg1"/>
              </a:solidFill>
              <a:cs typeface="Times New Roman" pitchFamily="18" charset="0"/>
            </a:endParaRPr>
          </a:p>
          <a:p>
            <a:r>
              <a:rPr lang="en-US" sz="2400" dirty="0" smtClean="0">
                <a:solidFill>
                  <a:schemeClr val="bg1"/>
                </a:solidFill>
                <a:cs typeface="Times New Roman" pitchFamily="18" charset="0"/>
              </a:rPr>
              <a:t>Remainder of them have been </a:t>
            </a:r>
          </a:p>
          <a:p>
            <a:pPr marL="458788" lvl="1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Reversed outright</a:t>
            </a:r>
          </a:p>
          <a:p>
            <a:pPr marL="458788" lvl="1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Supported, but to a lesser degree</a:t>
            </a:r>
          </a:p>
          <a:p>
            <a:pPr marL="458788" lvl="1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Inconclusive (or still unchallenged)</a:t>
            </a:r>
            <a:endParaRPr lang="en-US" sz="20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6381690"/>
            <a:ext cx="861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>
                <a:solidFill>
                  <a:schemeClr val="bg1"/>
                </a:solidFill>
              </a:rPr>
              <a:t>1. </a:t>
            </a:r>
            <a:r>
              <a:rPr lang="en-US" sz="1000" dirty="0">
                <a:solidFill>
                  <a:schemeClr val="bg1"/>
                </a:solidFill>
              </a:rPr>
              <a:t>Prasad V, Gall V, </a:t>
            </a:r>
            <a:r>
              <a:rPr lang="en-US" sz="1000" dirty="0" err="1">
                <a:solidFill>
                  <a:schemeClr val="bg1"/>
                </a:solidFill>
              </a:rPr>
              <a:t>Cifu</a:t>
            </a:r>
            <a:r>
              <a:rPr lang="en-US" sz="1000" dirty="0">
                <a:solidFill>
                  <a:schemeClr val="bg1"/>
                </a:solidFill>
              </a:rPr>
              <a:t> A. The </a:t>
            </a:r>
            <a:r>
              <a:rPr lang="en-US" sz="1000" dirty="0" smtClean="0">
                <a:solidFill>
                  <a:schemeClr val="bg1"/>
                </a:solidFill>
              </a:rPr>
              <a:t>Frequency </a:t>
            </a:r>
            <a:r>
              <a:rPr lang="en-US" sz="1000" dirty="0">
                <a:solidFill>
                  <a:schemeClr val="bg1"/>
                </a:solidFill>
              </a:rPr>
              <a:t>of </a:t>
            </a:r>
            <a:r>
              <a:rPr lang="en-US" sz="1000" dirty="0" smtClean="0">
                <a:solidFill>
                  <a:schemeClr val="bg1"/>
                </a:solidFill>
              </a:rPr>
              <a:t>Medical Reversal</a:t>
            </a:r>
            <a:r>
              <a:rPr lang="en-US" sz="1000" dirty="0">
                <a:solidFill>
                  <a:schemeClr val="bg1"/>
                </a:solidFill>
              </a:rPr>
              <a:t>. Arch Intern Med</a:t>
            </a:r>
            <a:r>
              <a:rPr lang="en-US" sz="1000" dirty="0" smtClean="0">
                <a:solidFill>
                  <a:schemeClr val="bg1"/>
                </a:solidFill>
              </a:rPr>
              <a:t>. 2011;171(18</a:t>
            </a:r>
            <a:r>
              <a:rPr lang="en-US" sz="1000" dirty="0">
                <a:solidFill>
                  <a:schemeClr val="bg1"/>
                </a:solidFill>
              </a:rPr>
              <a:t>):1675-1676.</a:t>
            </a:r>
          </a:p>
          <a:p>
            <a:r>
              <a:rPr lang="en-US" sz="1000" dirty="0" smtClean="0">
                <a:solidFill>
                  <a:schemeClr val="bg1"/>
                </a:solidFill>
              </a:rPr>
              <a:t>2. </a:t>
            </a:r>
            <a:r>
              <a:rPr lang="en-US" sz="1000" dirty="0">
                <a:solidFill>
                  <a:schemeClr val="bg1"/>
                </a:solidFill>
              </a:rPr>
              <a:t>Ioannidis JP. </a:t>
            </a:r>
            <a:r>
              <a:rPr lang="en-US" sz="1000" dirty="0" smtClean="0">
                <a:solidFill>
                  <a:schemeClr val="bg1"/>
                </a:solidFill>
              </a:rPr>
              <a:t>Contradicted and Initially Stronger Effects </a:t>
            </a:r>
            <a:r>
              <a:rPr lang="en-US" sz="1000" dirty="0">
                <a:solidFill>
                  <a:schemeClr val="bg1"/>
                </a:solidFill>
              </a:rPr>
              <a:t>in </a:t>
            </a:r>
            <a:r>
              <a:rPr lang="en-US" sz="1000" dirty="0" smtClean="0">
                <a:solidFill>
                  <a:schemeClr val="bg1"/>
                </a:solidFill>
              </a:rPr>
              <a:t>Highly Cited Clinical Research</a:t>
            </a:r>
            <a:r>
              <a:rPr lang="en-US" sz="1000" dirty="0">
                <a:solidFill>
                  <a:schemeClr val="bg1"/>
                </a:solidFill>
              </a:rPr>
              <a:t>. JAMA. 2005;294(2):218-228.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576149"/>
            <a:ext cx="76962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Studies of Studies Show We Get Things Wrong</a:t>
            </a:r>
            <a:br>
              <a:rPr lang="en-US" sz="28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Guardian, July 2011</a:t>
            </a:r>
            <a:endParaRPr lang="en-US" sz="20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3124200"/>
            <a:ext cx="2651760" cy="198882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5638800" y="5113020"/>
            <a:ext cx="3429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“Half of what you’ll learn in medical school will be shown to be either dead wrong or out of date within five years of </a:t>
            </a:r>
            <a:r>
              <a:rPr lang="en-US" sz="14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graduation.”</a:t>
            </a:r>
            <a:endParaRPr lang="en-US" sz="1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14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Dr. David </a:t>
            </a:r>
            <a:r>
              <a:rPr lang="en-US" sz="1400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Sackett</a:t>
            </a:r>
            <a:endParaRPr lang="en-US" sz="14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520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775550"/>
            <a:ext cx="7848600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cs typeface="Times New Roman" pitchFamily="18" charset="0"/>
              </a:rPr>
              <a:t>These findings suggest </a:t>
            </a:r>
            <a:r>
              <a:rPr lang="en-US" sz="2800" dirty="0">
                <a:solidFill>
                  <a:schemeClr val="bg1"/>
                </a:solidFill>
                <a:cs typeface="Times New Roman" pitchFamily="18" charset="0"/>
              </a:rPr>
              <a:t>that </a:t>
            </a:r>
          </a:p>
          <a:p>
            <a:pPr marL="231775" indent="-231775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There's </a:t>
            </a:r>
            <a:r>
              <a:rPr lang="en-US" b="1" dirty="0">
                <a:solidFill>
                  <a:schemeClr val="bg1"/>
                </a:solidFill>
                <a:cs typeface="Times New Roman" pitchFamily="18" charset="0"/>
              </a:rPr>
              <a:t>NEVER</a:t>
            </a: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 an excuse to stop </a:t>
            </a:r>
            <a:br>
              <a:rPr lang="en-US" sz="2000" dirty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monitoring outcomes</a:t>
            </a:r>
          </a:p>
          <a:p>
            <a:pPr marL="231775" indent="-231775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Such medical reversals, </a:t>
            </a: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if we pursued 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them</a:t>
            </a:r>
            <a:r>
              <a:rPr lang="en-US" sz="2000" dirty="0">
                <a:solidFill>
                  <a:schemeClr val="bg1"/>
                </a:solidFill>
                <a:cs typeface="Times New Roman" pitchFamily="18" charset="0"/>
              </a:rPr>
              <a:t>, </a:t>
            </a: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/>
            </a:r>
            <a:b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could be common</a:t>
            </a:r>
            <a:endParaRPr lang="en-US" sz="2000" dirty="0">
              <a:solidFill>
                <a:schemeClr val="bg1"/>
              </a:solidFill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Arial" pitchFamily="34" charset="0"/>
              <a:buChar char="•"/>
            </a:pPr>
            <a:endParaRPr lang="en-US" sz="2000" dirty="0" smtClean="0">
              <a:solidFill>
                <a:schemeClr val="bg1"/>
              </a:solidFill>
              <a:cs typeface="Times New Roman" pitchFamily="18" charset="0"/>
            </a:endParaRPr>
          </a:p>
          <a:p>
            <a:pPr>
              <a:spcBef>
                <a:spcPts val="600"/>
              </a:spcBef>
            </a:pPr>
            <a:r>
              <a:rPr lang="en-US" sz="2800" dirty="0" smtClean="0">
                <a:solidFill>
                  <a:schemeClr val="bg1"/>
                </a:solidFill>
                <a:cs typeface="Times New Roman" pitchFamily="18" charset="0"/>
              </a:rPr>
              <a:t>To do that, we need to:</a:t>
            </a:r>
            <a:endParaRPr lang="en-US" sz="2800" dirty="0">
              <a:solidFill>
                <a:schemeClr val="bg1"/>
              </a:solidFill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Create ways to find what we’re NOT </a:t>
            </a:r>
            <a:b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</a:b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actually looking for</a:t>
            </a:r>
            <a:endParaRPr lang="en-US" sz="2000" dirty="0">
              <a:solidFill>
                <a:schemeClr val="bg1"/>
              </a:solidFill>
              <a:cs typeface="Times New Roman" pitchFamily="18" charset="0"/>
            </a:endParaRPr>
          </a:p>
          <a:p>
            <a:pPr marL="231775" indent="-231775">
              <a:spcBef>
                <a:spcPts val="600"/>
              </a:spcBef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bg1"/>
                </a:solidFill>
                <a:cs typeface="Times New Roman" pitchFamily="18" charset="0"/>
              </a:rPr>
              <a:t>Get better at Being Wrong</a:t>
            </a:r>
            <a:endParaRPr lang="en-US" sz="2000" dirty="0">
              <a:solidFill>
                <a:schemeClr val="bg1"/>
              </a:solidFill>
              <a:cs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2148335"/>
            <a:ext cx="2651760" cy="37190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Title 2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  <a:cs typeface="Times New Roman" pitchFamily="18" charset="0"/>
              </a:rPr>
              <a:t>Mark Twain was right</a:t>
            </a:r>
            <a:endParaRPr lang="en-US" sz="36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76600" y="1005335"/>
            <a:ext cx="5638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 ain't what you don't know that gets you into trouble.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It's </a:t>
            </a:r>
            <a:r>
              <a:rPr lang="en-US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what you know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‘for sure’ </a:t>
            </a:r>
            <a:r>
              <a:rPr lang="en-US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that just ain't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so.</a:t>
            </a:r>
            <a:endParaRPr lang="en-US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Mark Twain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29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433708734"/>
              </p:ext>
            </p:extLst>
          </p:nvPr>
        </p:nvGraphicFramePr>
        <p:xfrm>
          <a:off x="609600" y="2286000"/>
          <a:ext cx="7924800" cy="28007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GNS Healthcare</a:t>
            </a:r>
            <a:endParaRPr lang="en-US" sz="4000" dirty="0"/>
          </a:p>
        </p:txBody>
      </p:sp>
      <p:pic>
        <p:nvPicPr>
          <p:cNvPr id="2050" name="Picture 2" descr="http://t1.gstatic.com/images?q=tbn:ANd9GcQDnsbo70iQ-opC4YeChVyGwwhKV4HCb1-JpGPe69T6XiuDOu3mPQ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124200"/>
            <a:ext cx="1097280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9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762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chemeClr val="bg1"/>
                </a:solidFill>
              </a:rPr>
              <a:t>An Example of Discovery @ Scale </a:t>
            </a:r>
            <a:r>
              <a:rPr lang="en-US" sz="3600" dirty="0">
                <a:solidFill>
                  <a:schemeClr val="bg1"/>
                </a:solidFill>
              </a:rPr>
              <a:t/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2400" dirty="0" smtClean="0">
                <a:solidFill>
                  <a:schemeClr val="bg1"/>
                </a:solidFill>
              </a:rPr>
              <a:t>Planning for Surprise</a:t>
            </a:r>
            <a:endParaRPr lang="en-US" sz="6000" dirty="0"/>
          </a:p>
        </p:txBody>
      </p:sp>
      <p:grpSp>
        <p:nvGrpSpPr>
          <p:cNvPr id="25" name="Group 24"/>
          <p:cNvGrpSpPr/>
          <p:nvPr/>
        </p:nvGrpSpPr>
        <p:grpSpPr>
          <a:xfrm>
            <a:off x="304800" y="1296374"/>
            <a:ext cx="8458200" cy="1065826"/>
            <a:chOff x="304800" y="1296374"/>
            <a:chExt cx="8458200" cy="1065826"/>
          </a:xfrm>
        </p:grpSpPr>
        <p:sp>
          <p:nvSpPr>
            <p:cNvPr id="8" name="Straight Connector 7"/>
            <p:cNvSpPr/>
            <p:nvPr/>
          </p:nvSpPr>
          <p:spPr>
            <a:xfrm>
              <a:off x="304800" y="1747725"/>
              <a:ext cx="8458200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2503931" y="1296374"/>
              <a:ext cx="5878069" cy="451350"/>
            </a:xfrm>
            <a:custGeom>
              <a:avLst/>
              <a:gdLst>
                <a:gd name="connsiteX0" fmla="*/ 0 w 6259068"/>
                <a:gd name="connsiteY0" fmla="*/ 0 h 451350"/>
                <a:gd name="connsiteX1" fmla="*/ 6259068 w 6259068"/>
                <a:gd name="connsiteY1" fmla="*/ 0 h 451350"/>
                <a:gd name="connsiteX2" fmla="*/ 6259068 w 6259068"/>
                <a:gd name="connsiteY2" fmla="*/ 451350 h 451350"/>
                <a:gd name="connsiteX3" fmla="*/ 0 w 6259068"/>
                <a:gd name="connsiteY3" fmla="*/ 451350 h 451350"/>
                <a:gd name="connsiteX4" fmla="*/ 0 w 6259068"/>
                <a:gd name="connsiteY4" fmla="*/ 0 h 45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59068" h="451350">
                  <a:moveTo>
                    <a:pt x="0" y="0"/>
                  </a:moveTo>
                  <a:lnTo>
                    <a:pt x="6259068" y="0"/>
                  </a:lnTo>
                  <a:lnTo>
                    <a:pt x="6259068" y="451350"/>
                  </a:lnTo>
                  <a:lnTo>
                    <a:pt x="0" y="451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b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1"/>
                  </a:solidFill>
                </a:rPr>
                <a:t>Innovative Healthcare Company</a:t>
              </a:r>
              <a:endParaRPr lang="en-US" sz="2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0" name="Freeform 9"/>
            <p:cNvSpPr/>
            <p:nvPr/>
          </p:nvSpPr>
          <p:spPr>
            <a:xfrm>
              <a:off x="304800" y="1296374"/>
              <a:ext cx="2199132" cy="451350"/>
            </a:xfrm>
            <a:custGeom>
              <a:avLst/>
              <a:gdLst>
                <a:gd name="connsiteX0" fmla="*/ 75240 w 2199132"/>
                <a:gd name="connsiteY0" fmla="*/ 0 h 451350"/>
                <a:gd name="connsiteX1" fmla="*/ 2123892 w 2199132"/>
                <a:gd name="connsiteY1" fmla="*/ 0 h 451350"/>
                <a:gd name="connsiteX2" fmla="*/ 2199132 w 2199132"/>
                <a:gd name="connsiteY2" fmla="*/ 75240 h 451350"/>
                <a:gd name="connsiteX3" fmla="*/ 2199132 w 2199132"/>
                <a:gd name="connsiteY3" fmla="*/ 451350 h 451350"/>
                <a:gd name="connsiteX4" fmla="*/ 2199132 w 2199132"/>
                <a:gd name="connsiteY4" fmla="*/ 451350 h 451350"/>
                <a:gd name="connsiteX5" fmla="*/ 0 w 2199132"/>
                <a:gd name="connsiteY5" fmla="*/ 451350 h 451350"/>
                <a:gd name="connsiteX6" fmla="*/ 0 w 2199132"/>
                <a:gd name="connsiteY6" fmla="*/ 451350 h 451350"/>
                <a:gd name="connsiteX7" fmla="*/ 0 w 2199132"/>
                <a:gd name="connsiteY7" fmla="*/ 75240 h 451350"/>
                <a:gd name="connsiteX8" fmla="*/ 75240 w 2199132"/>
                <a:gd name="connsiteY8" fmla="*/ 0 h 45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9132" h="451350">
                  <a:moveTo>
                    <a:pt x="75240" y="0"/>
                  </a:moveTo>
                  <a:lnTo>
                    <a:pt x="2123892" y="0"/>
                  </a:lnTo>
                  <a:cubicBezTo>
                    <a:pt x="2165446" y="0"/>
                    <a:pt x="2199132" y="33686"/>
                    <a:pt x="2199132" y="75240"/>
                  </a:cubicBezTo>
                  <a:lnTo>
                    <a:pt x="2199132" y="451350"/>
                  </a:lnTo>
                  <a:lnTo>
                    <a:pt x="2199132" y="451350"/>
                  </a:lnTo>
                  <a:lnTo>
                    <a:pt x="0" y="451350"/>
                  </a:lnTo>
                  <a:lnTo>
                    <a:pt x="0" y="451350"/>
                  </a:lnTo>
                  <a:lnTo>
                    <a:pt x="0" y="75240"/>
                  </a:lnTo>
                  <a:cubicBezTo>
                    <a:pt x="0" y="33686"/>
                    <a:pt x="33686" y="0"/>
                    <a:pt x="75240" y="0"/>
                  </a:cubicBez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7757" tIns="67757" rIns="67757" bIns="4572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chemeClr val="bg1"/>
                  </a:solidFill>
                </a:rPr>
                <a:t>The Setting</a:t>
              </a:r>
              <a:endParaRPr lang="en-US" sz="24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04800" y="1764164"/>
              <a:ext cx="7391400" cy="598036"/>
            </a:xfrm>
            <a:custGeom>
              <a:avLst/>
              <a:gdLst>
                <a:gd name="connsiteX0" fmla="*/ 0 w 8458200"/>
                <a:gd name="connsiteY0" fmla="*/ 0 h 902836"/>
                <a:gd name="connsiteX1" fmla="*/ 8458200 w 8458200"/>
                <a:gd name="connsiteY1" fmla="*/ 0 h 902836"/>
                <a:gd name="connsiteX2" fmla="*/ 8458200 w 8458200"/>
                <a:gd name="connsiteY2" fmla="*/ 902836 h 902836"/>
                <a:gd name="connsiteX3" fmla="*/ 0 w 8458200"/>
                <a:gd name="connsiteY3" fmla="*/ 902836 h 902836"/>
                <a:gd name="connsiteX4" fmla="*/ 0 w 8458200"/>
                <a:gd name="connsiteY4" fmla="*/ 0 h 902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58200" h="902836">
                  <a:moveTo>
                    <a:pt x="0" y="0"/>
                  </a:moveTo>
                  <a:lnTo>
                    <a:pt x="8458200" y="0"/>
                  </a:lnTo>
                  <a:lnTo>
                    <a:pt x="8458200" y="902836"/>
                  </a:lnTo>
                  <a:lnTo>
                    <a:pt x="0" y="90283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600" kern="1200" dirty="0" smtClean="0">
                  <a:solidFill>
                    <a:schemeClr val="bg1"/>
                  </a:solidFill>
                </a:rPr>
                <a:t>National research reputation, a portfolio of publications and rich data assets</a:t>
              </a:r>
            </a:p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600" kern="1200" dirty="0" smtClean="0">
                  <a:solidFill>
                    <a:schemeClr val="bg1"/>
                  </a:solidFill>
                </a:rPr>
                <a:t>Recently published on an important drug-drug interaction</a:t>
              </a:r>
            </a:p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n-US" sz="1600" kern="1200" dirty="0" smtClean="0">
                <a:solidFill>
                  <a:schemeClr val="bg1"/>
                </a:solidFill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04800" y="2673129"/>
            <a:ext cx="8458200" cy="1136871"/>
            <a:chOff x="304800" y="2673129"/>
            <a:chExt cx="8458200" cy="1136871"/>
          </a:xfrm>
        </p:grpSpPr>
        <p:sp>
          <p:nvSpPr>
            <p:cNvPr id="7" name="Straight Connector 6"/>
            <p:cNvSpPr/>
            <p:nvPr/>
          </p:nvSpPr>
          <p:spPr>
            <a:xfrm>
              <a:off x="304800" y="3124479"/>
              <a:ext cx="8458200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2503931" y="2673129"/>
              <a:ext cx="5878069" cy="451350"/>
            </a:xfrm>
            <a:custGeom>
              <a:avLst/>
              <a:gdLst>
                <a:gd name="connsiteX0" fmla="*/ 0 w 6259068"/>
                <a:gd name="connsiteY0" fmla="*/ 0 h 451350"/>
                <a:gd name="connsiteX1" fmla="*/ 6259068 w 6259068"/>
                <a:gd name="connsiteY1" fmla="*/ 0 h 451350"/>
                <a:gd name="connsiteX2" fmla="*/ 6259068 w 6259068"/>
                <a:gd name="connsiteY2" fmla="*/ 451350 h 451350"/>
                <a:gd name="connsiteX3" fmla="*/ 0 w 6259068"/>
                <a:gd name="connsiteY3" fmla="*/ 451350 h 451350"/>
                <a:gd name="connsiteX4" fmla="*/ 0 w 6259068"/>
                <a:gd name="connsiteY4" fmla="*/ 0 h 45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59068" h="451350">
                  <a:moveTo>
                    <a:pt x="0" y="0"/>
                  </a:moveTo>
                  <a:lnTo>
                    <a:pt x="6259068" y="0"/>
                  </a:lnTo>
                  <a:lnTo>
                    <a:pt x="6259068" y="451350"/>
                  </a:lnTo>
                  <a:lnTo>
                    <a:pt x="0" y="451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b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1"/>
                  </a:solidFill>
                </a:rPr>
                <a:t>Expand Their Ability to Discover Important Results</a:t>
              </a:r>
              <a:endParaRPr lang="en-US" sz="2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reeform 12"/>
            <p:cNvSpPr/>
            <p:nvPr/>
          </p:nvSpPr>
          <p:spPr>
            <a:xfrm>
              <a:off x="304800" y="2673129"/>
              <a:ext cx="2199132" cy="451350"/>
            </a:xfrm>
            <a:custGeom>
              <a:avLst/>
              <a:gdLst>
                <a:gd name="connsiteX0" fmla="*/ 75240 w 2199132"/>
                <a:gd name="connsiteY0" fmla="*/ 0 h 451350"/>
                <a:gd name="connsiteX1" fmla="*/ 2123892 w 2199132"/>
                <a:gd name="connsiteY1" fmla="*/ 0 h 451350"/>
                <a:gd name="connsiteX2" fmla="*/ 2199132 w 2199132"/>
                <a:gd name="connsiteY2" fmla="*/ 75240 h 451350"/>
                <a:gd name="connsiteX3" fmla="*/ 2199132 w 2199132"/>
                <a:gd name="connsiteY3" fmla="*/ 451350 h 451350"/>
                <a:gd name="connsiteX4" fmla="*/ 2199132 w 2199132"/>
                <a:gd name="connsiteY4" fmla="*/ 451350 h 451350"/>
                <a:gd name="connsiteX5" fmla="*/ 0 w 2199132"/>
                <a:gd name="connsiteY5" fmla="*/ 451350 h 451350"/>
                <a:gd name="connsiteX6" fmla="*/ 0 w 2199132"/>
                <a:gd name="connsiteY6" fmla="*/ 451350 h 451350"/>
                <a:gd name="connsiteX7" fmla="*/ 0 w 2199132"/>
                <a:gd name="connsiteY7" fmla="*/ 75240 h 451350"/>
                <a:gd name="connsiteX8" fmla="*/ 75240 w 2199132"/>
                <a:gd name="connsiteY8" fmla="*/ 0 h 45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9132" h="451350">
                  <a:moveTo>
                    <a:pt x="75240" y="0"/>
                  </a:moveTo>
                  <a:lnTo>
                    <a:pt x="2123892" y="0"/>
                  </a:lnTo>
                  <a:cubicBezTo>
                    <a:pt x="2165446" y="0"/>
                    <a:pt x="2199132" y="33686"/>
                    <a:pt x="2199132" y="75240"/>
                  </a:cubicBezTo>
                  <a:lnTo>
                    <a:pt x="2199132" y="451350"/>
                  </a:lnTo>
                  <a:lnTo>
                    <a:pt x="2199132" y="451350"/>
                  </a:lnTo>
                  <a:lnTo>
                    <a:pt x="0" y="451350"/>
                  </a:lnTo>
                  <a:lnTo>
                    <a:pt x="0" y="451350"/>
                  </a:lnTo>
                  <a:lnTo>
                    <a:pt x="0" y="75240"/>
                  </a:lnTo>
                  <a:cubicBezTo>
                    <a:pt x="0" y="33686"/>
                    <a:pt x="33686" y="0"/>
                    <a:pt x="75240" y="0"/>
                  </a:cubicBezTo>
                  <a:close/>
                </a:path>
              </a:pathLst>
            </a:cu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7757" tIns="67757" rIns="67757" bIns="4572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chemeClr val="bg1"/>
                  </a:solidFill>
                </a:rPr>
                <a:t>Their Goal</a:t>
              </a:r>
              <a:endParaRPr lang="en-US" sz="24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04800" y="3124479"/>
              <a:ext cx="8229600" cy="685521"/>
            </a:xfrm>
            <a:custGeom>
              <a:avLst/>
              <a:gdLst>
                <a:gd name="connsiteX0" fmla="*/ 0 w 8458200"/>
                <a:gd name="connsiteY0" fmla="*/ 0 h 902836"/>
                <a:gd name="connsiteX1" fmla="*/ 8458200 w 8458200"/>
                <a:gd name="connsiteY1" fmla="*/ 0 h 902836"/>
                <a:gd name="connsiteX2" fmla="*/ 8458200 w 8458200"/>
                <a:gd name="connsiteY2" fmla="*/ 902836 h 902836"/>
                <a:gd name="connsiteX3" fmla="*/ 0 w 8458200"/>
                <a:gd name="connsiteY3" fmla="*/ 902836 h 902836"/>
                <a:gd name="connsiteX4" fmla="*/ 0 w 8458200"/>
                <a:gd name="connsiteY4" fmla="*/ 0 h 902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58200" h="902836">
                  <a:moveTo>
                    <a:pt x="0" y="0"/>
                  </a:moveTo>
                  <a:lnTo>
                    <a:pt x="8458200" y="0"/>
                  </a:lnTo>
                  <a:lnTo>
                    <a:pt x="8458200" y="902836"/>
                  </a:lnTo>
                  <a:lnTo>
                    <a:pt x="0" y="90283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600" kern="1200" dirty="0" smtClean="0">
                  <a:solidFill>
                    <a:schemeClr val="bg1"/>
                  </a:solidFill>
                </a:rPr>
                <a:t>Frustrated by time required; concerned about questions they weren’t asking</a:t>
              </a:r>
              <a:endParaRPr lang="en-US" sz="1600" kern="1200" dirty="0">
                <a:solidFill>
                  <a:schemeClr val="bg1"/>
                </a:solidFill>
              </a:endParaRPr>
            </a:p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600" kern="1200" dirty="0" smtClean="0">
                  <a:solidFill>
                    <a:schemeClr val="bg1"/>
                  </a:solidFill>
                </a:rPr>
                <a:t>Test GNS approach – Reproduce their finding and explore evidence of other (unasked) impacts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04800" y="4049883"/>
            <a:ext cx="8458200" cy="1131717"/>
            <a:chOff x="304800" y="4049883"/>
            <a:chExt cx="8458200" cy="1131717"/>
          </a:xfrm>
        </p:grpSpPr>
        <p:sp>
          <p:nvSpPr>
            <p:cNvPr id="6" name="Straight Connector 5"/>
            <p:cNvSpPr/>
            <p:nvPr/>
          </p:nvSpPr>
          <p:spPr>
            <a:xfrm>
              <a:off x="304800" y="4501234"/>
              <a:ext cx="8458200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2503931" y="4049883"/>
              <a:ext cx="5725669" cy="451350"/>
            </a:xfrm>
            <a:custGeom>
              <a:avLst/>
              <a:gdLst>
                <a:gd name="connsiteX0" fmla="*/ 0 w 6259068"/>
                <a:gd name="connsiteY0" fmla="*/ 0 h 451350"/>
                <a:gd name="connsiteX1" fmla="*/ 6259068 w 6259068"/>
                <a:gd name="connsiteY1" fmla="*/ 0 h 451350"/>
                <a:gd name="connsiteX2" fmla="*/ 6259068 w 6259068"/>
                <a:gd name="connsiteY2" fmla="*/ 451350 h 451350"/>
                <a:gd name="connsiteX3" fmla="*/ 0 w 6259068"/>
                <a:gd name="connsiteY3" fmla="*/ 451350 h 451350"/>
                <a:gd name="connsiteX4" fmla="*/ 0 w 6259068"/>
                <a:gd name="connsiteY4" fmla="*/ 0 h 45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59068" h="451350">
                  <a:moveTo>
                    <a:pt x="0" y="0"/>
                  </a:moveTo>
                  <a:lnTo>
                    <a:pt x="6259068" y="0"/>
                  </a:lnTo>
                  <a:lnTo>
                    <a:pt x="6259068" y="451350"/>
                  </a:lnTo>
                  <a:lnTo>
                    <a:pt x="0" y="451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b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1"/>
                  </a:solidFill>
                </a:rPr>
                <a:t>3 Years of Detailed Claims Data</a:t>
              </a:r>
              <a:endParaRPr lang="en-US" sz="2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304800" y="4049883"/>
              <a:ext cx="2199132" cy="451350"/>
            </a:xfrm>
            <a:custGeom>
              <a:avLst/>
              <a:gdLst>
                <a:gd name="connsiteX0" fmla="*/ 75240 w 2199132"/>
                <a:gd name="connsiteY0" fmla="*/ 0 h 451350"/>
                <a:gd name="connsiteX1" fmla="*/ 2123892 w 2199132"/>
                <a:gd name="connsiteY1" fmla="*/ 0 h 451350"/>
                <a:gd name="connsiteX2" fmla="*/ 2199132 w 2199132"/>
                <a:gd name="connsiteY2" fmla="*/ 75240 h 451350"/>
                <a:gd name="connsiteX3" fmla="*/ 2199132 w 2199132"/>
                <a:gd name="connsiteY3" fmla="*/ 451350 h 451350"/>
                <a:gd name="connsiteX4" fmla="*/ 2199132 w 2199132"/>
                <a:gd name="connsiteY4" fmla="*/ 451350 h 451350"/>
                <a:gd name="connsiteX5" fmla="*/ 0 w 2199132"/>
                <a:gd name="connsiteY5" fmla="*/ 451350 h 451350"/>
                <a:gd name="connsiteX6" fmla="*/ 0 w 2199132"/>
                <a:gd name="connsiteY6" fmla="*/ 451350 h 451350"/>
                <a:gd name="connsiteX7" fmla="*/ 0 w 2199132"/>
                <a:gd name="connsiteY7" fmla="*/ 75240 h 451350"/>
                <a:gd name="connsiteX8" fmla="*/ 75240 w 2199132"/>
                <a:gd name="connsiteY8" fmla="*/ 0 h 45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9132" h="451350">
                  <a:moveTo>
                    <a:pt x="75240" y="0"/>
                  </a:moveTo>
                  <a:lnTo>
                    <a:pt x="2123892" y="0"/>
                  </a:lnTo>
                  <a:cubicBezTo>
                    <a:pt x="2165446" y="0"/>
                    <a:pt x="2199132" y="33686"/>
                    <a:pt x="2199132" y="75240"/>
                  </a:cubicBezTo>
                  <a:lnTo>
                    <a:pt x="2199132" y="451350"/>
                  </a:lnTo>
                  <a:lnTo>
                    <a:pt x="2199132" y="451350"/>
                  </a:lnTo>
                  <a:lnTo>
                    <a:pt x="0" y="451350"/>
                  </a:lnTo>
                  <a:lnTo>
                    <a:pt x="0" y="451350"/>
                  </a:lnTo>
                  <a:lnTo>
                    <a:pt x="0" y="75240"/>
                  </a:lnTo>
                  <a:cubicBezTo>
                    <a:pt x="0" y="33686"/>
                    <a:pt x="33686" y="0"/>
                    <a:pt x="75240" y="0"/>
                  </a:cubicBezTo>
                  <a:close/>
                </a:path>
              </a:pathLst>
            </a:custGeom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7757" tIns="67757" rIns="67757" bIns="4572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chemeClr val="bg1"/>
                  </a:solidFill>
                </a:rPr>
                <a:t>Their Data</a:t>
              </a:r>
              <a:endParaRPr lang="en-US" sz="24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7" name="Freeform 16"/>
            <p:cNvSpPr/>
            <p:nvPr/>
          </p:nvSpPr>
          <p:spPr>
            <a:xfrm>
              <a:off x="304800" y="4501234"/>
              <a:ext cx="5715000" cy="680366"/>
            </a:xfrm>
            <a:custGeom>
              <a:avLst/>
              <a:gdLst>
                <a:gd name="connsiteX0" fmla="*/ 0 w 8458200"/>
                <a:gd name="connsiteY0" fmla="*/ 0 h 902836"/>
                <a:gd name="connsiteX1" fmla="*/ 8458200 w 8458200"/>
                <a:gd name="connsiteY1" fmla="*/ 0 h 902836"/>
                <a:gd name="connsiteX2" fmla="*/ 8458200 w 8458200"/>
                <a:gd name="connsiteY2" fmla="*/ 902836 h 902836"/>
                <a:gd name="connsiteX3" fmla="*/ 0 w 8458200"/>
                <a:gd name="connsiteY3" fmla="*/ 902836 h 902836"/>
                <a:gd name="connsiteX4" fmla="*/ 0 w 8458200"/>
                <a:gd name="connsiteY4" fmla="*/ 0 h 902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58200" h="902836">
                  <a:moveTo>
                    <a:pt x="0" y="0"/>
                  </a:moveTo>
                  <a:lnTo>
                    <a:pt x="8458200" y="0"/>
                  </a:lnTo>
                  <a:lnTo>
                    <a:pt x="8458200" y="902836"/>
                  </a:lnTo>
                  <a:lnTo>
                    <a:pt x="0" y="90283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600" kern="1200" dirty="0" smtClean="0">
                  <a:solidFill>
                    <a:schemeClr val="bg1"/>
                  </a:solidFill>
                </a:rPr>
                <a:t>Details with ICD-9, CPT-4 and NDC codes</a:t>
              </a:r>
              <a:endParaRPr lang="en-US" sz="1600" kern="1200" dirty="0">
                <a:solidFill>
                  <a:schemeClr val="bg1"/>
                </a:solidFill>
              </a:endParaRPr>
            </a:p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600" kern="1200" dirty="0" smtClean="0">
                  <a:solidFill>
                    <a:schemeClr val="bg1"/>
                  </a:solidFill>
                </a:rPr>
                <a:t>Patients relevant to their earlier finding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04800" y="5426638"/>
            <a:ext cx="8458200" cy="1278962"/>
            <a:chOff x="304800" y="5426638"/>
            <a:chExt cx="8458200" cy="1278962"/>
          </a:xfrm>
        </p:grpSpPr>
        <p:sp>
          <p:nvSpPr>
            <p:cNvPr id="5" name="Straight Connector 4"/>
            <p:cNvSpPr/>
            <p:nvPr/>
          </p:nvSpPr>
          <p:spPr>
            <a:xfrm>
              <a:off x="304800" y="5877988"/>
              <a:ext cx="8458200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2503931" y="5426638"/>
              <a:ext cx="5878069" cy="451350"/>
            </a:xfrm>
            <a:custGeom>
              <a:avLst/>
              <a:gdLst>
                <a:gd name="connsiteX0" fmla="*/ 0 w 6259068"/>
                <a:gd name="connsiteY0" fmla="*/ 0 h 451350"/>
                <a:gd name="connsiteX1" fmla="*/ 6259068 w 6259068"/>
                <a:gd name="connsiteY1" fmla="*/ 0 h 451350"/>
                <a:gd name="connsiteX2" fmla="*/ 6259068 w 6259068"/>
                <a:gd name="connsiteY2" fmla="*/ 451350 h 451350"/>
                <a:gd name="connsiteX3" fmla="*/ 0 w 6259068"/>
                <a:gd name="connsiteY3" fmla="*/ 451350 h 451350"/>
                <a:gd name="connsiteX4" fmla="*/ 0 w 6259068"/>
                <a:gd name="connsiteY4" fmla="*/ 0 h 45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59068" h="451350">
                  <a:moveTo>
                    <a:pt x="0" y="0"/>
                  </a:moveTo>
                  <a:lnTo>
                    <a:pt x="6259068" y="0"/>
                  </a:lnTo>
                  <a:lnTo>
                    <a:pt x="6259068" y="451350"/>
                  </a:lnTo>
                  <a:lnTo>
                    <a:pt x="0" y="45135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4290" tIns="34290" rIns="34290" bIns="34290" numCol="1" spcCol="1270" anchor="b" anchorCtr="0">
              <a:noAutofit/>
            </a:bodyPr>
            <a:lstStyle/>
            <a:p>
              <a:pPr lvl="0" algn="l" defTabSz="8001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solidFill>
                    <a:schemeClr val="bg1"/>
                  </a:solidFill>
                </a:rPr>
                <a:t>Reproduce Their Finding (while blindfolded)</a:t>
              </a:r>
              <a:endParaRPr lang="en-US" sz="20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304800" y="5426638"/>
              <a:ext cx="2199132" cy="451350"/>
            </a:xfrm>
            <a:custGeom>
              <a:avLst/>
              <a:gdLst>
                <a:gd name="connsiteX0" fmla="*/ 75240 w 2199132"/>
                <a:gd name="connsiteY0" fmla="*/ 0 h 451350"/>
                <a:gd name="connsiteX1" fmla="*/ 2123892 w 2199132"/>
                <a:gd name="connsiteY1" fmla="*/ 0 h 451350"/>
                <a:gd name="connsiteX2" fmla="*/ 2199132 w 2199132"/>
                <a:gd name="connsiteY2" fmla="*/ 75240 h 451350"/>
                <a:gd name="connsiteX3" fmla="*/ 2199132 w 2199132"/>
                <a:gd name="connsiteY3" fmla="*/ 451350 h 451350"/>
                <a:gd name="connsiteX4" fmla="*/ 2199132 w 2199132"/>
                <a:gd name="connsiteY4" fmla="*/ 451350 h 451350"/>
                <a:gd name="connsiteX5" fmla="*/ 0 w 2199132"/>
                <a:gd name="connsiteY5" fmla="*/ 451350 h 451350"/>
                <a:gd name="connsiteX6" fmla="*/ 0 w 2199132"/>
                <a:gd name="connsiteY6" fmla="*/ 451350 h 451350"/>
                <a:gd name="connsiteX7" fmla="*/ 0 w 2199132"/>
                <a:gd name="connsiteY7" fmla="*/ 75240 h 451350"/>
                <a:gd name="connsiteX8" fmla="*/ 75240 w 2199132"/>
                <a:gd name="connsiteY8" fmla="*/ 0 h 451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99132" h="451350">
                  <a:moveTo>
                    <a:pt x="75240" y="0"/>
                  </a:moveTo>
                  <a:lnTo>
                    <a:pt x="2123892" y="0"/>
                  </a:lnTo>
                  <a:cubicBezTo>
                    <a:pt x="2165446" y="0"/>
                    <a:pt x="2199132" y="33686"/>
                    <a:pt x="2199132" y="75240"/>
                  </a:cubicBezTo>
                  <a:lnTo>
                    <a:pt x="2199132" y="451350"/>
                  </a:lnTo>
                  <a:lnTo>
                    <a:pt x="2199132" y="451350"/>
                  </a:lnTo>
                  <a:lnTo>
                    <a:pt x="0" y="451350"/>
                  </a:lnTo>
                  <a:lnTo>
                    <a:pt x="0" y="451350"/>
                  </a:lnTo>
                  <a:lnTo>
                    <a:pt x="0" y="75240"/>
                  </a:lnTo>
                  <a:cubicBezTo>
                    <a:pt x="0" y="33686"/>
                    <a:pt x="33686" y="0"/>
                    <a:pt x="75240" y="0"/>
                  </a:cubicBezTo>
                  <a:close/>
                </a:path>
              </a:pathLst>
            </a:cu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7757" tIns="67757" rIns="67757" bIns="45720" numCol="1" spcCol="1270" anchor="ctr" anchorCtr="0">
              <a:noAutofit/>
            </a:bodyPr>
            <a:lstStyle/>
            <a:p>
              <a:pPr lvl="0" algn="ctr" defTabSz="10668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b="1" kern="1200" dirty="0" smtClean="0">
                  <a:solidFill>
                    <a:schemeClr val="bg1"/>
                  </a:solidFill>
                </a:rPr>
                <a:t>GNS Challenge</a:t>
              </a:r>
              <a:endParaRPr lang="en-US" sz="240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304800" y="5877988"/>
              <a:ext cx="8077200" cy="827612"/>
            </a:xfrm>
            <a:custGeom>
              <a:avLst/>
              <a:gdLst>
                <a:gd name="connsiteX0" fmla="*/ 0 w 8458200"/>
                <a:gd name="connsiteY0" fmla="*/ 0 h 902836"/>
                <a:gd name="connsiteX1" fmla="*/ 8458200 w 8458200"/>
                <a:gd name="connsiteY1" fmla="*/ 0 h 902836"/>
                <a:gd name="connsiteX2" fmla="*/ 8458200 w 8458200"/>
                <a:gd name="connsiteY2" fmla="*/ 902836 h 902836"/>
                <a:gd name="connsiteX3" fmla="*/ 0 w 8458200"/>
                <a:gd name="connsiteY3" fmla="*/ 902836 h 902836"/>
                <a:gd name="connsiteX4" fmla="*/ 0 w 8458200"/>
                <a:gd name="connsiteY4" fmla="*/ 0 h 9028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58200" h="902836">
                  <a:moveTo>
                    <a:pt x="0" y="0"/>
                  </a:moveTo>
                  <a:lnTo>
                    <a:pt x="8458200" y="0"/>
                  </a:lnTo>
                  <a:lnTo>
                    <a:pt x="8458200" y="902836"/>
                  </a:lnTo>
                  <a:lnTo>
                    <a:pt x="0" y="90283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600" b="0" kern="1200" dirty="0" smtClean="0">
                  <a:solidFill>
                    <a:schemeClr val="bg1"/>
                  </a:solidFill>
                </a:rPr>
                <a:t>Identify causal links  between drugs and outcomes</a:t>
              </a:r>
              <a:endParaRPr lang="en-US" sz="1600" b="0" kern="1200" dirty="0">
                <a:solidFill>
                  <a:schemeClr val="bg1"/>
                </a:solidFill>
              </a:endParaRPr>
            </a:p>
            <a:p>
              <a:pPr marL="171450" lvl="1" indent="-171450" algn="l" defTabSz="711200" rtl="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en-US" sz="1600" kern="1200" dirty="0" smtClean="0">
                  <a:solidFill>
                    <a:schemeClr val="bg1"/>
                  </a:solidFill>
                </a:rPr>
                <a:t>Data completely blinded (all codes were dummies)</a:t>
              </a:r>
              <a:endParaRPr lang="en-US" sz="1600" b="0" kern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9635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13485</TotalTime>
  <Words>652</Words>
  <Application>Microsoft Office PowerPoint</Application>
  <PresentationFormat>On-screen Show (4:3)</PresentationFormat>
  <Paragraphs>175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Planning for Surprise Game-Changers in Big Data Analytics for Healthcare</vt:lpstr>
      <vt:lpstr>PowerPoint Presentation</vt:lpstr>
      <vt:lpstr>PowerPoint Presentation</vt:lpstr>
      <vt:lpstr>HBR’s Getting Control of Big Data</vt:lpstr>
      <vt:lpstr>PowerPoint Presentation</vt:lpstr>
      <vt:lpstr>PowerPoint Presentation</vt:lpstr>
      <vt:lpstr>Mark Twain was right</vt:lpstr>
      <vt:lpstr>GNS Healthcare</vt:lpstr>
      <vt:lpstr>An Example of Discovery @ Scale  Planning for Surprise</vt:lpstr>
      <vt:lpstr>Big Data?</vt:lpstr>
      <vt:lpstr>Big Data!</vt:lpstr>
      <vt:lpstr>A Penny for Your Thoughts…</vt:lpstr>
      <vt:lpstr>The Hypothesis Space</vt:lpstr>
      <vt:lpstr>Challenges</vt:lpstr>
      <vt:lpstr>The Results</vt:lpstr>
      <vt:lpstr>Preparing for Surprise </vt:lpstr>
      <vt:lpstr>Thank you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 McCall</dc:creator>
  <cp:lastModifiedBy>Carol McCall</cp:lastModifiedBy>
  <cp:revision>261</cp:revision>
  <dcterms:created xsi:type="dcterms:W3CDTF">2011-01-28T16:11:58Z</dcterms:created>
  <dcterms:modified xsi:type="dcterms:W3CDTF">2012-10-16T03:49:55Z</dcterms:modified>
</cp:coreProperties>
</file>